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62" r:id="rId4"/>
    <p:sldId id="280" r:id="rId5"/>
    <p:sldId id="263" r:id="rId6"/>
    <p:sldId id="264" r:id="rId7"/>
    <p:sldId id="258" r:id="rId8"/>
    <p:sldId id="259" r:id="rId9"/>
    <p:sldId id="265" r:id="rId10"/>
    <p:sldId id="266" r:id="rId11"/>
    <p:sldId id="285" r:id="rId12"/>
    <p:sldId id="267" r:id="rId13"/>
    <p:sldId id="260" r:id="rId14"/>
    <p:sldId id="278" r:id="rId15"/>
    <p:sldId id="281" r:id="rId16"/>
    <p:sldId id="282" r:id="rId17"/>
    <p:sldId id="283" r:id="rId18"/>
    <p:sldId id="274" r:id="rId19"/>
    <p:sldId id="276" r:id="rId20"/>
    <p:sldId id="287" r:id="rId21"/>
    <p:sldId id="275" r:id="rId22"/>
    <p:sldId id="288" r:id="rId23"/>
    <p:sldId id="286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57" autoAdjust="0"/>
  </p:normalViewPr>
  <p:slideViewPr>
    <p:cSldViewPr snapToGrid="0">
      <p:cViewPr varScale="1">
        <p:scale>
          <a:sx n="75" d="100"/>
          <a:sy n="75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svg" /><Relationship Id="rId1" Type="http://schemas.openxmlformats.org/officeDocument/2006/relationships/image" Target="../media/image10.png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13.svg" 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svg" /><Relationship Id="rId1" Type="http://schemas.openxmlformats.org/officeDocument/2006/relationships/image" Target="../media/image10.png" /><Relationship Id="rId6" Type="http://schemas.openxmlformats.org/officeDocument/2006/relationships/image" Target="../media/image15.svg" /><Relationship Id="rId5" Type="http://schemas.openxmlformats.org/officeDocument/2006/relationships/image" Target="../media/image14.png" /><Relationship Id="rId4" Type="http://schemas.openxmlformats.org/officeDocument/2006/relationships/image" Target="../media/image13.svg" 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svg" /><Relationship Id="rId1" Type="http://schemas.openxmlformats.org/officeDocument/2006/relationships/image" Target="../media/image20.png" /><Relationship Id="rId6" Type="http://schemas.openxmlformats.org/officeDocument/2006/relationships/image" Target="../media/image25.svg" /><Relationship Id="rId5" Type="http://schemas.openxmlformats.org/officeDocument/2006/relationships/image" Target="../media/image24.png" /><Relationship Id="rId4" Type="http://schemas.openxmlformats.org/officeDocument/2006/relationships/image" Target="../media/image23.svg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F0BCB-A40F-40CF-B9A7-3784F3CCB12D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A783D7-31BD-4888-AA17-C62365C5FE01}">
      <dgm:prSet custT="1"/>
      <dgm:spPr/>
      <dgm:t>
        <a:bodyPr/>
        <a:lstStyle/>
        <a:p>
          <a:r>
            <a:rPr lang="en-US" sz="2000" b="1" dirty="0">
              <a:latin typeface="+mn-lt"/>
            </a:rPr>
            <a:t>Plants need light for photosynthesis, but too much can cause photoinhibition.</a:t>
          </a:r>
        </a:p>
      </dgm:t>
    </dgm:pt>
    <dgm:pt modelId="{339614D6-A803-42DB-8C26-5B665904D89B}" type="parTrans" cxnId="{5C495C76-7899-4064-906B-5BDFE1D0B652}">
      <dgm:prSet/>
      <dgm:spPr/>
      <dgm:t>
        <a:bodyPr/>
        <a:lstStyle/>
        <a:p>
          <a:endParaRPr lang="en-US"/>
        </a:p>
      </dgm:t>
    </dgm:pt>
    <dgm:pt modelId="{46F2FE53-526A-4F3A-92AC-EDABA3F30D4A}" type="sibTrans" cxnId="{5C495C76-7899-4064-906B-5BDFE1D0B652}">
      <dgm:prSet/>
      <dgm:spPr/>
      <dgm:t>
        <a:bodyPr/>
        <a:lstStyle/>
        <a:p>
          <a:endParaRPr lang="en-US"/>
        </a:p>
      </dgm:t>
    </dgm:pt>
    <dgm:pt modelId="{5736ABA2-F069-4E26-B695-27B09C41B871}">
      <dgm:prSet custT="1"/>
      <dgm:spPr/>
      <dgm:t>
        <a:bodyPr/>
        <a:lstStyle/>
        <a:p>
          <a:r>
            <a:rPr lang="en-US" sz="2000" b="1" dirty="0">
              <a:latin typeface="+mn-lt"/>
            </a:rPr>
            <a:t>Chlorophyll fluorescence (</a:t>
          </a:r>
          <a:r>
            <a:rPr lang="en-US" sz="2000" b="1" dirty="0" err="1">
              <a:latin typeface="+mn-lt"/>
            </a:rPr>
            <a:t>Fv</a:t>
          </a:r>
          <a:r>
            <a:rPr lang="en-US" sz="2000" b="1" dirty="0">
              <a:latin typeface="+mn-lt"/>
            </a:rPr>
            <a:t>/Fm) shows how efficient a plant’s photosystem II is.</a:t>
          </a:r>
        </a:p>
      </dgm:t>
    </dgm:pt>
    <dgm:pt modelId="{8A5DF59D-FE90-495C-90DF-40C1733EC191}" type="parTrans" cxnId="{BC2E5A5B-B2ED-4E73-9EBE-63D03644ED04}">
      <dgm:prSet/>
      <dgm:spPr/>
      <dgm:t>
        <a:bodyPr/>
        <a:lstStyle/>
        <a:p>
          <a:endParaRPr lang="en-US"/>
        </a:p>
      </dgm:t>
    </dgm:pt>
    <dgm:pt modelId="{B8408B57-3233-40CB-80DB-261937689591}" type="sibTrans" cxnId="{BC2E5A5B-B2ED-4E73-9EBE-63D03644ED04}">
      <dgm:prSet/>
      <dgm:spPr/>
      <dgm:t>
        <a:bodyPr/>
        <a:lstStyle/>
        <a:p>
          <a:endParaRPr lang="en-US"/>
        </a:p>
      </dgm:t>
    </dgm:pt>
    <dgm:pt modelId="{AEDFB56D-565B-4CB4-9E30-0E0E06DA813F}" type="pres">
      <dgm:prSet presAssocID="{CEBF0BCB-A40F-40CF-B9A7-3784F3CCB12D}" presName="compositeShape" presStyleCnt="0">
        <dgm:presLayoutVars>
          <dgm:chMax val="7"/>
          <dgm:dir/>
          <dgm:resizeHandles val="exact"/>
        </dgm:presLayoutVars>
      </dgm:prSet>
      <dgm:spPr/>
    </dgm:pt>
    <dgm:pt modelId="{1F9D2B0D-A277-49EA-A968-54081204CF5C}" type="pres">
      <dgm:prSet presAssocID="{CEBF0BCB-A40F-40CF-B9A7-3784F3CCB12D}" presName="wedge1" presStyleLbl="node1" presStyleIdx="0" presStyleCnt="2"/>
      <dgm:spPr/>
    </dgm:pt>
    <dgm:pt modelId="{4D731F7F-A568-4744-9250-BCED9AB87BBD}" type="pres">
      <dgm:prSet presAssocID="{CEBF0BCB-A40F-40CF-B9A7-3784F3CCB12D}" presName="wedge1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090E3EE6-BCE3-4795-8CD4-084741B60BE6}" type="pres">
      <dgm:prSet presAssocID="{CEBF0BCB-A40F-40CF-B9A7-3784F3CCB12D}" presName="wedge2" presStyleLbl="node1" presStyleIdx="1" presStyleCnt="2"/>
      <dgm:spPr/>
    </dgm:pt>
    <dgm:pt modelId="{626791A2-EBD9-4FA8-9FB9-EE0582C2D299}" type="pres">
      <dgm:prSet presAssocID="{CEBF0BCB-A40F-40CF-B9A7-3784F3CCB12D}" presName="wedge2Tx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6072E28-D217-41BF-85DC-13C4D2DC4179}" type="presOf" srcId="{7CA783D7-31BD-4888-AA17-C62365C5FE01}" destId="{4D731F7F-A568-4744-9250-BCED9AB87BBD}" srcOrd="1" destOrd="0" presId="urn:microsoft.com/office/officeart/2005/8/layout/chart3"/>
    <dgm:cxn modelId="{BC2E5A5B-B2ED-4E73-9EBE-63D03644ED04}" srcId="{CEBF0BCB-A40F-40CF-B9A7-3784F3CCB12D}" destId="{5736ABA2-F069-4E26-B695-27B09C41B871}" srcOrd="1" destOrd="0" parTransId="{8A5DF59D-FE90-495C-90DF-40C1733EC191}" sibTransId="{B8408B57-3233-40CB-80DB-261937689591}"/>
    <dgm:cxn modelId="{5C495C76-7899-4064-906B-5BDFE1D0B652}" srcId="{CEBF0BCB-A40F-40CF-B9A7-3784F3CCB12D}" destId="{7CA783D7-31BD-4888-AA17-C62365C5FE01}" srcOrd="0" destOrd="0" parTransId="{339614D6-A803-42DB-8C26-5B665904D89B}" sibTransId="{46F2FE53-526A-4F3A-92AC-EDABA3F30D4A}"/>
    <dgm:cxn modelId="{3EB8D878-44A7-43FE-B173-84E4AB804366}" type="presOf" srcId="{7CA783D7-31BD-4888-AA17-C62365C5FE01}" destId="{1F9D2B0D-A277-49EA-A968-54081204CF5C}" srcOrd="0" destOrd="0" presId="urn:microsoft.com/office/officeart/2005/8/layout/chart3"/>
    <dgm:cxn modelId="{6E10248C-1930-4EAD-AF05-D40C35DC258E}" type="presOf" srcId="{CEBF0BCB-A40F-40CF-B9A7-3784F3CCB12D}" destId="{AEDFB56D-565B-4CB4-9E30-0E0E06DA813F}" srcOrd="0" destOrd="0" presId="urn:microsoft.com/office/officeart/2005/8/layout/chart3"/>
    <dgm:cxn modelId="{E7066BC2-2B50-4D70-997A-1CA3A0B57F6A}" type="presOf" srcId="{5736ABA2-F069-4E26-B695-27B09C41B871}" destId="{626791A2-EBD9-4FA8-9FB9-EE0582C2D299}" srcOrd="1" destOrd="0" presId="urn:microsoft.com/office/officeart/2005/8/layout/chart3"/>
    <dgm:cxn modelId="{218BCFC6-2076-4EB9-B802-3E4CA77E3AE3}" type="presOf" srcId="{5736ABA2-F069-4E26-B695-27B09C41B871}" destId="{090E3EE6-BCE3-4795-8CD4-084741B60BE6}" srcOrd="0" destOrd="0" presId="urn:microsoft.com/office/officeart/2005/8/layout/chart3"/>
    <dgm:cxn modelId="{71B06A5B-88E5-43D5-9D86-F1411EF8A802}" type="presParOf" srcId="{AEDFB56D-565B-4CB4-9E30-0E0E06DA813F}" destId="{1F9D2B0D-A277-49EA-A968-54081204CF5C}" srcOrd="0" destOrd="0" presId="urn:microsoft.com/office/officeart/2005/8/layout/chart3"/>
    <dgm:cxn modelId="{037360A2-44B2-4EC9-A527-3B975DDF3FA6}" type="presParOf" srcId="{AEDFB56D-565B-4CB4-9E30-0E0E06DA813F}" destId="{4D731F7F-A568-4744-9250-BCED9AB87BBD}" srcOrd="1" destOrd="0" presId="urn:microsoft.com/office/officeart/2005/8/layout/chart3"/>
    <dgm:cxn modelId="{BD97FDED-C4B6-4190-9892-274EF66700F0}" type="presParOf" srcId="{AEDFB56D-565B-4CB4-9E30-0E0E06DA813F}" destId="{090E3EE6-BCE3-4795-8CD4-084741B60BE6}" srcOrd="2" destOrd="0" presId="urn:microsoft.com/office/officeart/2005/8/layout/chart3"/>
    <dgm:cxn modelId="{08AE3ECF-6F3D-4BEE-BDF6-B20D691B13A2}" type="presParOf" srcId="{AEDFB56D-565B-4CB4-9E30-0E0E06DA813F}" destId="{626791A2-EBD9-4FA8-9FB9-EE0582C2D299}" srcOrd="3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770F58-7394-418F-91AD-9E9FBB6756C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accent2_2" csCatId="accent2" phldr="1"/>
      <dgm:spPr/>
      <dgm:t>
        <a:bodyPr/>
        <a:lstStyle/>
        <a:p>
          <a:endParaRPr lang="en-US"/>
        </a:p>
      </dgm:t>
    </dgm:pt>
    <dgm:pt modelId="{7728B52D-C434-4F5D-B151-D7DF921FD316}">
      <dgm:prSet/>
      <dgm:spPr/>
      <dgm:t>
        <a:bodyPr/>
        <a:lstStyle/>
        <a:p>
          <a:r>
            <a:rPr lang="en-US"/>
            <a:t>Short-term shading (like bagging) reduces light exposure.</a:t>
          </a:r>
        </a:p>
      </dgm:t>
    </dgm:pt>
    <dgm:pt modelId="{EA88F74D-222D-48B4-870D-C2BBE28095E5}" type="parTrans" cxnId="{29717464-16FF-49B7-80DE-9FF79F36D14D}">
      <dgm:prSet/>
      <dgm:spPr/>
      <dgm:t>
        <a:bodyPr/>
        <a:lstStyle/>
        <a:p>
          <a:endParaRPr lang="en-US"/>
        </a:p>
      </dgm:t>
    </dgm:pt>
    <dgm:pt modelId="{2E6307BA-2D51-4CB3-8E90-6A05AD449888}" type="sibTrans" cxnId="{29717464-16FF-49B7-80DE-9FF79F36D14D}">
      <dgm:prSet/>
      <dgm:spPr/>
      <dgm:t>
        <a:bodyPr/>
        <a:lstStyle/>
        <a:p>
          <a:endParaRPr lang="en-US"/>
        </a:p>
      </dgm:t>
    </dgm:pt>
    <dgm:pt modelId="{34AFCD6B-9FA0-45DE-A3B6-ED16C846F0E2}">
      <dgm:prSet/>
      <dgm:spPr/>
      <dgm:t>
        <a:bodyPr/>
        <a:lstStyle/>
        <a:p>
          <a:r>
            <a:rPr lang="en-US"/>
            <a:t>Bagged leaves are dark-adapted → </a:t>
          </a:r>
          <a:r>
            <a:rPr lang="en-US" b="1"/>
            <a:t>recover efficiency</a:t>
          </a:r>
          <a:endParaRPr lang="en-US"/>
        </a:p>
      </dgm:t>
    </dgm:pt>
    <dgm:pt modelId="{BCFBFB62-66B3-4AB4-9A48-670FC0B670F1}" type="parTrans" cxnId="{ABA8EE1B-371D-48E9-94B6-3DFCC1A547C7}">
      <dgm:prSet/>
      <dgm:spPr/>
      <dgm:t>
        <a:bodyPr/>
        <a:lstStyle/>
        <a:p>
          <a:endParaRPr lang="en-US"/>
        </a:p>
      </dgm:t>
    </dgm:pt>
    <dgm:pt modelId="{C9E62FF2-BD28-47DD-A57D-283138C069C3}" type="sibTrans" cxnId="{ABA8EE1B-371D-48E9-94B6-3DFCC1A547C7}">
      <dgm:prSet/>
      <dgm:spPr/>
      <dgm:t>
        <a:bodyPr/>
        <a:lstStyle/>
        <a:p>
          <a:endParaRPr lang="en-US"/>
        </a:p>
      </dgm:t>
    </dgm:pt>
    <dgm:pt modelId="{BDF09F15-FE05-42B2-913C-D1518F0D0E4A}">
      <dgm:prSet/>
      <dgm:spPr/>
      <dgm:t>
        <a:bodyPr/>
        <a:lstStyle/>
        <a:p>
          <a:r>
            <a:rPr lang="en-US"/>
            <a:t>This helps reveal the </a:t>
          </a:r>
          <a:r>
            <a:rPr lang="en-US" b="1"/>
            <a:t>maximum potential</a:t>
          </a:r>
          <a:r>
            <a:rPr lang="en-US"/>
            <a:t> of photosynthesis.</a:t>
          </a:r>
        </a:p>
      </dgm:t>
    </dgm:pt>
    <dgm:pt modelId="{7CF66605-FAD0-444F-B561-3630342E6D0A}" type="parTrans" cxnId="{F94032C7-B665-40D1-B2FE-8BB6EB877BB9}">
      <dgm:prSet/>
      <dgm:spPr/>
      <dgm:t>
        <a:bodyPr/>
        <a:lstStyle/>
        <a:p>
          <a:endParaRPr lang="en-US"/>
        </a:p>
      </dgm:t>
    </dgm:pt>
    <dgm:pt modelId="{EF02CC7D-5ED9-4B53-8660-D8E744E144DE}" type="sibTrans" cxnId="{F94032C7-B665-40D1-B2FE-8BB6EB877BB9}">
      <dgm:prSet/>
      <dgm:spPr/>
      <dgm:t>
        <a:bodyPr/>
        <a:lstStyle/>
        <a:p>
          <a:endParaRPr lang="en-US"/>
        </a:p>
      </dgm:t>
    </dgm:pt>
    <dgm:pt modelId="{7083A2EE-A2BA-413C-BCA4-707DE103EC0F}">
      <dgm:prSet/>
      <dgm:spPr/>
      <dgm:t>
        <a:bodyPr/>
        <a:lstStyle/>
        <a:p>
          <a:r>
            <a:rPr lang="en-US"/>
            <a:t>Rarely studied in combination with </a:t>
          </a:r>
          <a:r>
            <a:rPr lang="en-US" b="1"/>
            <a:t>natural vs. controlled light environments</a:t>
          </a:r>
          <a:endParaRPr lang="en-US"/>
        </a:p>
      </dgm:t>
    </dgm:pt>
    <dgm:pt modelId="{11DDDE21-380C-4AB4-ACA4-0139577AC5BB}" type="parTrans" cxnId="{2645E6C3-3F9D-4D81-924E-4EF036BAC456}">
      <dgm:prSet/>
      <dgm:spPr/>
      <dgm:t>
        <a:bodyPr/>
        <a:lstStyle/>
        <a:p>
          <a:endParaRPr lang="en-US"/>
        </a:p>
      </dgm:t>
    </dgm:pt>
    <dgm:pt modelId="{1F0AF40F-4A70-4110-9DE3-84B2EC99A549}" type="sibTrans" cxnId="{2645E6C3-3F9D-4D81-924E-4EF036BAC456}">
      <dgm:prSet/>
      <dgm:spPr/>
      <dgm:t>
        <a:bodyPr/>
        <a:lstStyle/>
        <a:p>
          <a:endParaRPr lang="en-US"/>
        </a:p>
      </dgm:t>
    </dgm:pt>
    <dgm:pt modelId="{BE862831-2A77-469D-88EA-625B570E3C9F}" type="pres">
      <dgm:prSet presAssocID="{E6770F58-7394-418F-91AD-9E9FBB6756CC}" presName="root" presStyleCnt="0">
        <dgm:presLayoutVars>
          <dgm:dir/>
          <dgm:resizeHandles val="exact"/>
        </dgm:presLayoutVars>
      </dgm:prSet>
      <dgm:spPr/>
    </dgm:pt>
    <dgm:pt modelId="{9518AEC5-6A12-4138-BFE5-C1F750324CC1}" type="pres">
      <dgm:prSet presAssocID="{E6770F58-7394-418F-91AD-9E9FBB6756CC}" presName="container" presStyleCnt="0">
        <dgm:presLayoutVars>
          <dgm:dir/>
          <dgm:resizeHandles val="exact"/>
        </dgm:presLayoutVars>
      </dgm:prSet>
      <dgm:spPr/>
    </dgm:pt>
    <dgm:pt modelId="{5F966D5F-55CB-477E-8BB4-24926BA8A003}" type="pres">
      <dgm:prSet presAssocID="{7728B52D-C434-4F5D-B151-D7DF921FD316}" presName="compNode" presStyleCnt="0"/>
      <dgm:spPr/>
    </dgm:pt>
    <dgm:pt modelId="{F6D86904-D16E-4695-93B2-394BF6F8B43E}" type="pres">
      <dgm:prSet presAssocID="{7728B52D-C434-4F5D-B151-D7DF921FD316}" presName="iconBgRect" presStyleLbl="bgShp" presStyleIdx="0" presStyleCnt="4"/>
      <dgm:spPr/>
    </dgm:pt>
    <dgm:pt modelId="{EA6B3890-365F-4CC3-B376-3A6B2FA0505E}" type="pres">
      <dgm:prSet presAssocID="{7728B52D-C434-4F5D-B151-D7DF921FD3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set scene"/>
        </a:ext>
      </dgm:extLst>
    </dgm:pt>
    <dgm:pt modelId="{69E10BE5-511F-44F0-AC1E-A2151E159E33}" type="pres">
      <dgm:prSet presAssocID="{7728B52D-C434-4F5D-B151-D7DF921FD316}" presName="spaceRect" presStyleCnt="0"/>
      <dgm:spPr/>
    </dgm:pt>
    <dgm:pt modelId="{7EE37D91-D8FB-4A0D-9066-625ADC65523F}" type="pres">
      <dgm:prSet presAssocID="{7728B52D-C434-4F5D-B151-D7DF921FD316}" presName="textRect" presStyleLbl="revTx" presStyleIdx="0" presStyleCnt="4">
        <dgm:presLayoutVars>
          <dgm:chMax val="1"/>
          <dgm:chPref val="1"/>
        </dgm:presLayoutVars>
      </dgm:prSet>
      <dgm:spPr/>
    </dgm:pt>
    <dgm:pt modelId="{AC7ECBDA-3B5F-43B1-BA64-A193C8278562}" type="pres">
      <dgm:prSet presAssocID="{2E6307BA-2D51-4CB3-8E90-6A05AD449888}" presName="sibTrans" presStyleLbl="sibTrans2D1" presStyleIdx="0" presStyleCnt="0"/>
      <dgm:spPr/>
    </dgm:pt>
    <dgm:pt modelId="{11C87737-7F8E-4682-A00C-2766B36B2DB5}" type="pres">
      <dgm:prSet presAssocID="{34AFCD6B-9FA0-45DE-A3B6-ED16C846F0E2}" presName="compNode" presStyleCnt="0"/>
      <dgm:spPr/>
    </dgm:pt>
    <dgm:pt modelId="{FA2EAE80-3593-4AC2-AAD4-D821BAA9E036}" type="pres">
      <dgm:prSet presAssocID="{34AFCD6B-9FA0-45DE-A3B6-ED16C846F0E2}" presName="iconBgRect" presStyleLbl="bgShp" presStyleIdx="1" presStyleCnt="4"/>
      <dgm:spPr/>
    </dgm:pt>
    <dgm:pt modelId="{C304705A-A4A5-4969-AD0F-FC715FC5CD48}" type="pres">
      <dgm:prSet presAssocID="{34AFCD6B-9FA0-45DE-A3B6-ED16C846F0E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512C91F-7EB5-4E1C-9619-CF7C269D18A9}" type="pres">
      <dgm:prSet presAssocID="{34AFCD6B-9FA0-45DE-A3B6-ED16C846F0E2}" presName="spaceRect" presStyleCnt="0"/>
      <dgm:spPr/>
    </dgm:pt>
    <dgm:pt modelId="{5C976AAF-F1A6-4FA9-9F21-1C57977E1947}" type="pres">
      <dgm:prSet presAssocID="{34AFCD6B-9FA0-45DE-A3B6-ED16C846F0E2}" presName="textRect" presStyleLbl="revTx" presStyleIdx="1" presStyleCnt="4">
        <dgm:presLayoutVars>
          <dgm:chMax val="1"/>
          <dgm:chPref val="1"/>
        </dgm:presLayoutVars>
      </dgm:prSet>
      <dgm:spPr/>
    </dgm:pt>
    <dgm:pt modelId="{6DED052E-B438-413E-B6DA-A8061217679B}" type="pres">
      <dgm:prSet presAssocID="{C9E62FF2-BD28-47DD-A57D-283138C069C3}" presName="sibTrans" presStyleLbl="sibTrans2D1" presStyleIdx="0" presStyleCnt="0"/>
      <dgm:spPr/>
    </dgm:pt>
    <dgm:pt modelId="{3AC54E6F-D95B-462B-96B0-6D178E63E3C0}" type="pres">
      <dgm:prSet presAssocID="{BDF09F15-FE05-42B2-913C-D1518F0D0E4A}" presName="compNode" presStyleCnt="0"/>
      <dgm:spPr/>
    </dgm:pt>
    <dgm:pt modelId="{9E9565FF-446D-445F-9A7F-F7815249737D}" type="pres">
      <dgm:prSet presAssocID="{BDF09F15-FE05-42B2-913C-D1518F0D0E4A}" presName="iconBgRect" presStyleLbl="bgShp" presStyleIdx="2" presStyleCnt="4"/>
      <dgm:spPr/>
    </dgm:pt>
    <dgm:pt modelId="{42E41CDF-E4C5-4F19-B55C-A2FA9BF7299B}" type="pres">
      <dgm:prSet presAssocID="{BDF09F15-FE05-42B2-913C-D1518F0D0E4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DC96F160-2CEB-4B39-98A4-809E51532982}" type="pres">
      <dgm:prSet presAssocID="{BDF09F15-FE05-42B2-913C-D1518F0D0E4A}" presName="spaceRect" presStyleCnt="0"/>
      <dgm:spPr/>
    </dgm:pt>
    <dgm:pt modelId="{DE25E74E-DC2C-4530-9F7C-CAD67E0A4412}" type="pres">
      <dgm:prSet presAssocID="{BDF09F15-FE05-42B2-913C-D1518F0D0E4A}" presName="textRect" presStyleLbl="revTx" presStyleIdx="2" presStyleCnt="4" custScaleY="112094">
        <dgm:presLayoutVars>
          <dgm:chMax val="1"/>
          <dgm:chPref val="1"/>
        </dgm:presLayoutVars>
      </dgm:prSet>
      <dgm:spPr/>
    </dgm:pt>
    <dgm:pt modelId="{012EE30B-EA50-440D-9FDD-14F0F263E0D7}" type="pres">
      <dgm:prSet presAssocID="{EF02CC7D-5ED9-4B53-8660-D8E744E144DE}" presName="sibTrans" presStyleLbl="sibTrans2D1" presStyleIdx="0" presStyleCnt="0"/>
      <dgm:spPr/>
    </dgm:pt>
    <dgm:pt modelId="{518D653B-CE15-44D7-9DD2-B6116E4A75BB}" type="pres">
      <dgm:prSet presAssocID="{7083A2EE-A2BA-413C-BCA4-707DE103EC0F}" presName="compNode" presStyleCnt="0"/>
      <dgm:spPr/>
    </dgm:pt>
    <dgm:pt modelId="{7D479D77-A49B-4EB4-ACD1-C896EF5807FC}" type="pres">
      <dgm:prSet presAssocID="{7083A2EE-A2BA-413C-BCA4-707DE103EC0F}" presName="iconBgRect" presStyleLbl="bgShp" presStyleIdx="3" presStyleCnt="4"/>
      <dgm:spPr/>
    </dgm:pt>
    <dgm:pt modelId="{63BCA044-427A-4912-89B3-542ABAD70B05}" type="pres">
      <dgm:prSet presAssocID="{7083A2EE-A2BA-413C-BCA4-707DE103EC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B60D2012-EA85-4990-A86F-3F4E0C64D185}" type="pres">
      <dgm:prSet presAssocID="{7083A2EE-A2BA-413C-BCA4-707DE103EC0F}" presName="spaceRect" presStyleCnt="0"/>
      <dgm:spPr/>
    </dgm:pt>
    <dgm:pt modelId="{A7D57E1F-6B3C-458B-BC9F-4EB0CE97F934}" type="pres">
      <dgm:prSet presAssocID="{7083A2EE-A2BA-413C-BCA4-707DE103EC0F}" presName="textRect" presStyleLbl="revTx" presStyleIdx="3" presStyleCnt="4" custScaleX="113486">
        <dgm:presLayoutVars>
          <dgm:chMax val="1"/>
          <dgm:chPref val="1"/>
        </dgm:presLayoutVars>
      </dgm:prSet>
      <dgm:spPr/>
    </dgm:pt>
  </dgm:ptLst>
  <dgm:cxnLst>
    <dgm:cxn modelId="{FBAEA81A-040C-47AB-A0BF-375791A95A7D}" type="presOf" srcId="{7728B52D-C434-4F5D-B151-D7DF921FD316}" destId="{7EE37D91-D8FB-4A0D-9066-625ADC65523F}" srcOrd="0" destOrd="0" presId="urn:microsoft.com/office/officeart/2018/2/layout/IconCircleList"/>
    <dgm:cxn modelId="{ABA8EE1B-371D-48E9-94B6-3DFCC1A547C7}" srcId="{E6770F58-7394-418F-91AD-9E9FBB6756CC}" destId="{34AFCD6B-9FA0-45DE-A3B6-ED16C846F0E2}" srcOrd="1" destOrd="0" parTransId="{BCFBFB62-66B3-4AB4-9A48-670FC0B670F1}" sibTransId="{C9E62FF2-BD28-47DD-A57D-283138C069C3}"/>
    <dgm:cxn modelId="{A876E130-2562-4918-BD4E-2F3E01FDD8FA}" type="presOf" srcId="{BDF09F15-FE05-42B2-913C-D1518F0D0E4A}" destId="{DE25E74E-DC2C-4530-9F7C-CAD67E0A4412}" srcOrd="0" destOrd="0" presId="urn:microsoft.com/office/officeart/2018/2/layout/IconCircleList"/>
    <dgm:cxn modelId="{29717464-16FF-49B7-80DE-9FF79F36D14D}" srcId="{E6770F58-7394-418F-91AD-9E9FBB6756CC}" destId="{7728B52D-C434-4F5D-B151-D7DF921FD316}" srcOrd="0" destOrd="0" parTransId="{EA88F74D-222D-48B4-870D-C2BBE28095E5}" sibTransId="{2E6307BA-2D51-4CB3-8E90-6A05AD449888}"/>
    <dgm:cxn modelId="{07F4914A-BE96-469A-A9E7-94F148DDEBD6}" type="presOf" srcId="{7083A2EE-A2BA-413C-BCA4-707DE103EC0F}" destId="{A7D57E1F-6B3C-458B-BC9F-4EB0CE97F934}" srcOrd="0" destOrd="0" presId="urn:microsoft.com/office/officeart/2018/2/layout/IconCircleList"/>
    <dgm:cxn modelId="{73398BA2-2E67-4C77-9530-B6FE43639698}" type="presOf" srcId="{C9E62FF2-BD28-47DD-A57D-283138C069C3}" destId="{6DED052E-B438-413E-B6DA-A8061217679B}" srcOrd="0" destOrd="0" presId="urn:microsoft.com/office/officeart/2018/2/layout/IconCircleList"/>
    <dgm:cxn modelId="{0CC81CAA-0D5A-43AB-97F6-0BC61AB82879}" type="presOf" srcId="{34AFCD6B-9FA0-45DE-A3B6-ED16C846F0E2}" destId="{5C976AAF-F1A6-4FA9-9F21-1C57977E1947}" srcOrd="0" destOrd="0" presId="urn:microsoft.com/office/officeart/2018/2/layout/IconCircleList"/>
    <dgm:cxn modelId="{2645E6C3-3F9D-4D81-924E-4EF036BAC456}" srcId="{E6770F58-7394-418F-91AD-9E9FBB6756CC}" destId="{7083A2EE-A2BA-413C-BCA4-707DE103EC0F}" srcOrd="3" destOrd="0" parTransId="{11DDDE21-380C-4AB4-ACA4-0139577AC5BB}" sibTransId="{1F0AF40F-4A70-4110-9DE3-84B2EC99A549}"/>
    <dgm:cxn modelId="{F94032C7-B665-40D1-B2FE-8BB6EB877BB9}" srcId="{E6770F58-7394-418F-91AD-9E9FBB6756CC}" destId="{BDF09F15-FE05-42B2-913C-D1518F0D0E4A}" srcOrd="2" destOrd="0" parTransId="{7CF66605-FAD0-444F-B561-3630342E6D0A}" sibTransId="{EF02CC7D-5ED9-4B53-8660-D8E744E144DE}"/>
    <dgm:cxn modelId="{331388CF-27E8-49A2-B23F-99F5B2C52994}" type="presOf" srcId="{E6770F58-7394-418F-91AD-9E9FBB6756CC}" destId="{BE862831-2A77-469D-88EA-625B570E3C9F}" srcOrd="0" destOrd="0" presId="urn:microsoft.com/office/officeart/2018/2/layout/IconCircleList"/>
    <dgm:cxn modelId="{F8D07DF1-268F-4F9B-82B2-23DF97369217}" type="presOf" srcId="{EF02CC7D-5ED9-4B53-8660-D8E744E144DE}" destId="{012EE30B-EA50-440D-9FDD-14F0F263E0D7}" srcOrd="0" destOrd="0" presId="urn:microsoft.com/office/officeart/2018/2/layout/IconCircleList"/>
    <dgm:cxn modelId="{6A187AF3-3340-4F9F-93E9-E8E785955703}" type="presOf" srcId="{2E6307BA-2D51-4CB3-8E90-6A05AD449888}" destId="{AC7ECBDA-3B5F-43B1-BA64-A193C8278562}" srcOrd="0" destOrd="0" presId="urn:microsoft.com/office/officeart/2018/2/layout/IconCircleList"/>
    <dgm:cxn modelId="{0D328CA5-DFED-4960-8F7B-649C624D2D56}" type="presParOf" srcId="{BE862831-2A77-469D-88EA-625B570E3C9F}" destId="{9518AEC5-6A12-4138-BFE5-C1F750324CC1}" srcOrd="0" destOrd="0" presId="urn:microsoft.com/office/officeart/2018/2/layout/IconCircleList"/>
    <dgm:cxn modelId="{9BB4C125-F91D-47BA-B9A5-86434D714805}" type="presParOf" srcId="{9518AEC5-6A12-4138-BFE5-C1F750324CC1}" destId="{5F966D5F-55CB-477E-8BB4-24926BA8A003}" srcOrd="0" destOrd="0" presId="urn:microsoft.com/office/officeart/2018/2/layout/IconCircleList"/>
    <dgm:cxn modelId="{0B702541-B044-4805-90D3-78D8E6F01F4F}" type="presParOf" srcId="{5F966D5F-55CB-477E-8BB4-24926BA8A003}" destId="{F6D86904-D16E-4695-93B2-394BF6F8B43E}" srcOrd="0" destOrd="0" presId="urn:microsoft.com/office/officeart/2018/2/layout/IconCircleList"/>
    <dgm:cxn modelId="{884CE1ED-18ED-4AD6-BFD5-DDAEA2F5E090}" type="presParOf" srcId="{5F966D5F-55CB-477E-8BB4-24926BA8A003}" destId="{EA6B3890-365F-4CC3-B376-3A6B2FA0505E}" srcOrd="1" destOrd="0" presId="urn:microsoft.com/office/officeart/2018/2/layout/IconCircleList"/>
    <dgm:cxn modelId="{4BFB44E4-70BD-443F-B52E-C79CA85C33E4}" type="presParOf" srcId="{5F966D5F-55CB-477E-8BB4-24926BA8A003}" destId="{69E10BE5-511F-44F0-AC1E-A2151E159E33}" srcOrd="2" destOrd="0" presId="urn:microsoft.com/office/officeart/2018/2/layout/IconCircleList"/>
    <dgm:cxn modelId="{1D3CABD1-8D4F-40EB-B35D-7BC9AABCBABD}" type="presParOf" srcId="{5F966D5F-55CB-477E-8BB4-24926BA8A003}" destId="{7EE37D91-D8FB-4A0D-9066-625ADC65523F}" srcOrd="3" destOrd="0" presId="urn:microsoft.com/office/officeart/2018/2/layout/IconCircleList"/>
    <dgm:cxn modelId="{4315E6CD-F768-4A2A-8F62-14C7DA12A1B3}" type="presParOf" srcId="{9518AEC5-6A12-4138-BFE5-C1F750324CC1}" destId="{AC7ECBDA-3B5F-43B1-BA64-A193C8278562}" srcOrd="1" destOrd="0" presId="urn:microsoft.com/office/officeart/2018/2/layout/IconCircleList"/>
    <dgm:cxn modelId="{9D2DC894-724F-4AF6-AC4A-DB2A4B36A8FF}" type="presParOf" srcId="{9518AEC5-6A12-4138-BFE5-C1F750324CC1}" destId="{11C87737-7F8E-4682-A00C-2766B36B2DB5}" srcOrd="2" destOrd="0" presId="urn:microsoft.com/office/officeart/2018/2/layout/IconCircleList"/>
    <dgm:cxn modelId="{75EA8CEC-B9B3-491D-B0E0-06671CEFEA8C}" type="presParOf" srcId="{11C87737-7F8E-4682-A00C-2766B36B2DB5}" destId="{FA2EAE80-3593-4AC2-AAD4-D821BAA9E036}" srcOrd="0" destOrd="0" presId="urn:microsoft.com/office/officeart/2018/2/layout/IconCircleList"/>
    <dgm:cxn modelId="{8B2A2EC4-CA73-466B-8B53-7DF3D7CFC128}" type="presParOf" srcId="{11C87737-7F8E-4682-A00C-2766B36B2DB5}" destId="{C304705A-A4A5-4969-AD0F-FC715FC5CD48}" srcOrd="1" destOrd="0" presId="urn:microsoft.com/office/officeart/2018/2/layout/IconCircleList"/>
    <dgm:cxn modelId="{4FA49752-5D1B-40D7-B833-CBF115C78D0B}" type="presParOf" srcId="{11C87737-7F8E-4682-A00C-2766B36B2DB5}" destId="{F512C91F-7EB5-4E1C-9619-CF7C269D18A9}" srcOrd="2" destOrd="0" presId="urn:microsoft.com/office/officeart/2018/2/layout/IconCircleList"/>
    <dgm:cxn modelId="{1980C4B1-E88E-4F69-8F6A-3986D88E3D6B}" type="presParOf" srcId="{11C87737-7F8E-4682-A00C-2766B36B2DB5}" destId="{5C976AAF-F1A6-4FA9-9F21-1C57977E1947}" srcOrd="3" destOrd="0" presId="urn:microsoft.com/office/officeart/2018/2/layout/IconCircleList"/>
    <dgm:cxn modelId="{4651E587-EE21-4C8E-A82A-9B2FE92FABC5}" type="presParOf" srcId="{9518AEC5-6A12-4138-BFE5-C1F750324CC1}" destId="{6DED052E-B438-413E-B6DA-A8061217679B}" srcOrd="3" destOrd="0" presId="urn:microsoft.com/office/officeart/2018/2/layout/IconCircleList"/>
    <dgm:cxn modelId="{E24171F9-5335-4755-BB37-F5A5C366B17D}" type="presParOf" srcId="{9518AEC5-6A12-4138-BFE5-C1F750324CC1}" destId="{3AC54E6F-D95B-462B-96B0-6D178E63E3C0}" srcOrd="4" destOrd="0" presId="urn:microsoft.com/office/officeart/2018/2/layout/IconCircleList"/>
    <dgm:cxn modelId="{0AF8C47F-6F14-402F-964B-3FC8A20DBAEA}" type="presParOf" srcId="{3AC54E6F-D95B-462B-96B0-6D178E63E3C0}" destId="{9E9565FF-446D-445F-9A7F-F7815249737D}" srcOrd="0" destOrd="0" presId="urn:microsoft.com/office/officeart/2018/2/layout/IconCircleList"/>
    <dgm:cxn modelId="{00237C68-6784-4A2C-ACB5-DAF054BDDA12}" type="presParOf" srcId="{3AC54E6F-D95B-462B-96B0-6D178E63E3C0}" destId="{42E41CDF-E4C5-4F19-B55C-A2FA9BF7299B}" srcOrd="1" destOrd="0" presId="urn:microsoft.com/office/officeart/2018/2/layout/IconCircleList"/>
    <dgm:cxn modelId="{6E855FD8-871E-4151-9EC9-80083F2B8EF9}" type="presParOf" srcId="{3AC54E6F-D95B-462B-96B0-6D178E63E3C0}" destId="{DC96F160-2CEB-4B39-98A4-809E51532982}" srcOrd="2" destOrd="0" presId="urn:microsoft.com/office/officeart/2018/2/layout/IconCircleList"/>
    <dgm:cxn modelId="{008FEDAB-6D28-4A3D-A48D-97279E6AD6C5}" type="presParOf" srcId="{3AC54E6F-D95B-462B-96B0-6D178E63E3C0}" destId="{DE25E74E-DC2C-4530-9F7C-CAD67E0A4412}" srcOrd="3" destOrd="0" presId="urn:microsoft.com/office/officeart/2018/2/layout/IconCircleList"/>
    <dgm:cxn modelId="{25E32DE5-9025-4483-9283-1C2031A587F2}" type="presParOf" srcId="{9518AEC5-6A12-4138-BFE5-C1F750324CC1}" destId="{012EE30B-EA50-440D-9FDD-14F0F263E0D7}" srcOrd="5" destOrd="0" presId="urn:microsoft.com/office/officeart/2018/2/layout/IconCircleList"/>
    <dgm:cxn modelId="{8DDFC830-508C-4B1B-B725-B8ECAF2AA815}" type="presParOf" srcId="{9518AEC5-6A12-4138-BFE5-C1F750324CC1}" destId="{518D653B-CE15-44D7-9DD2-B6116E4A75BB}" srcOrd="6" destOrd="0" presId="urn:microsoft.com/office/officeart/2018/2/layout/IconCircleList"/>
    <dgm:cxn modelId="{28E38E1D-DE18-4E4E-BCA9-A8386EE7657C}" type="presParOf" srcId="{518D653B-CE15-44D7-9DD2-B6116E4A75BB}" destId="{7D479D77-A49B-4EB4-ACD1-C896EF5807FC}" srcOrd="0" destOrd="0" presId="urn:microsoft.com/office/officeart/2018/2/layout/IconCircleList"/>
    <dgm:cxn modelId="{1019D8D0-772F-4E82-9B36-7E97AE86C0B1}" type="presParOf" srcId="{518D653B-CE15-44D7-9DD2-B6116E4A75BB}" destId="{63BCA044-427A-4912-89B3-542ABAD70B05}" srcOrd="1" destOrd="0" presId="urn:microsoft.com/office/officeart/2018/2/layout/IconCircleList"/>
    <dgm:cxn modelId="{0B2F60E2-CFD1-4D50-955B-635917F7403D}" type="presParOf" srcId="{518D653B-CE15-44D7-9DD2-B6116E4A75BB}" destId="{B60D2012-EA85-4990-A86F-3F4E0C64D185}" srcOrd="2" destOrd="0" presId="urn:microsoft.com/office/officeart/2018/2/layout/IconCircleList"/>
    <dgm:cxn modelId="{4DB5F31A-44A0-4F15-B70D-7F2274B3CE2F}" type="presParOf" srcId="{518D653B-CE15-44D7-9DD2-B6116E4A75BB}" destId="{A7D57E1F-6B3C-458B-BC9F-4EB0CE97F93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0109BC-1A3B-485A-A622-34875DE90B0B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5268E3-B44C-4460-A943-9BDBFE24C05C}">
      <dgm:prSet custT="1"/>
      <dgm:spPr/>
      <dgm:t>
        <a:bodyPr/>
        <a:lstStyle/>
        <a:p>
          <a:r>
            <a:rPr lang="en-US" sz="2000" dirty="0"/>
            <a:t>Studies mostly focus on </a:t>
          </a:r>
          <a:r>
            <a:rPr lang="en-US" sz="2000" b="1" dirty="0"/>
            <a:t>drought</a:t>
          </a:r>
          <a:r>
            <a:rPr lang="en-US" sz="2000" dirty="0"/>
            <a:t>, </a:t>
          </a:r>
          <a:r>
            <a:rPr lang="en-US" sz="2000" b="1" dirty="0"/>
            <a:t>heat</a:t>
          </a:r>
          <a:r>
            <a:rPr lang="en-US" sz="2000" dirty="0"/>
            <a:t>, or </a:t>
          </a:r>
          <a:r>
            <a:rPr lang="en-US" sz="2000" b="1" dirty="0"/>
            <a:t>whole-plant shading</a:t>
          </a:r>
          <a:endParaRPr lang="en-US" sz="2000" dirty="0"/>
        </a:p>
      </dgm:t>
    </dgm:pt>
    <dgm:pt modelId="{13651FC1-31FF-4A60-8C00-F1173C6AD309}" type="parTrans" cxnId="{CC335B6D-4ED4-4E64-AAE5-ED8C76EDDCEF}">
      <dgm:prSet/>
      <dgm:spPr/>
      <dgm:t>
        <a:bodyPr/>
        <a:lstStyle/>
        <a:p>
          <a:endParaRPr lang="en-US"/>
        </a:p>
      </dgm:t>
    </dgm:pt>
    <dgm:pt modelId="{ADBCA050-8B41-45DD-9F1D-A630F0D772B9}" type="sibTrans" cxnId="{CC335B6D-4ED4-4E64-AAE5-ED8C76EDDCE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D179FBD2-3886-4B72-882D-A85F92BC1F2A}">
      <dgm:prSet custT="1"/>
      <dgm:spPr/>
      <dgm:t>
        <a:bodyPr/>
        <a:lstStyle/>
        <a:p>
          <a:r>
            <a:rPr lang="en-US" sz="2000" b="1" dirty="0"/>
            <a:t>Leaf-level light stress + short-term shading</a:t>
          </a:r>
          <a:r>
            <a:rPr lang="en-US" sz="2000" dirty="0"/>
            <a:t> = underexplored</a:t>
          </a:r>
        </a:p>
      </dgm:t>
    </dgm:pt>
    <dgm:pt modelId="{16F66572-2434-415D-8ECE-EE28BDD1E03E}" type="parTrans" cxnId="{1DEE800B-50B3-4E41-8122-F90B394E0033}">
      <dgm:prSet/>
      <dgm:spPr/>
      <dgm:t>
        <a:bodyPr/>
        <a:lstStyle/>
        <a:p>
          <a:endParaRPr lang="en-US"/>
        </a:p>
      </dgm:t>
    </dgm:pt>
    <dgm:pt modelId="{72F3E170-A0AD-4F96-8539-FE795575101F}" type="sibTrans" cxnId="{1DEE800B-50B3-4E41-8122-F90B394E0033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0B605D70-DFA5-46EB-8CC6-A88947CCA5B4}">
      <dgm:prSet custT="1"/>
      <dgm:spPr/>
      <dgm:t>
        <a:bodyPr/>
        <a:lstStyle/>
        <a:p>
          <a:r>
            <a:rPr lang="en-US" sz="2000" dirty="0"/>
            <a:t>Few compare </a:t>
          </a:r>
          <a:r>
            <a:rPr lang="en-US" sz="2000" b="1" dirty="0"/>
            <a:t>greenhouse vs. outdoor</a:t>
          </a:r>
          <a:r>
            <a:rPr lang="en-US" sz="2000" dirty="0"/>
            <a:t> light at this scale</a:t>
          </a:r>
        </a:p>
      </dgm:t>
    </dgm:pt>
    <dgm:pt modelId="{07325DA8-A714-4FA0-A803-C853590D2AAC}" type="parTrans" cxnId="{AA153F1E-F21F-419F-AF93-BCDC73C2CFC2}">
      <dgm:prSet/>
      <dgm:spPr/>
      <dgm:t>
        <a:bodyPr/>
        <a:lstStyle/>
        <a:p>
          <a:endParaRPr lang="en-US"/>
        </a:p>
      </dgm:t>
    </dgm:pt>
    <dgm:pt modelId="{A3FBD267-68C3-437B-A58B-12D8006CA918}" type="sibTrans" cxnId="{AA153F1E-F21F-419F-AF93-BCDC73C2CFC2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E820642-FC58-4688-904A-752CE5BD80F4}">
      <dgm:prSet custT="1"/>
      <dgm:spPr/>
      <dgm:t>
        <a:bodyPr/>
        <a:lstStyle/>
        <a:p>
          <a:r>
            <a:rPr lang="en-US" sz="2000" dirty="0"/>
            <a:t>No clear understanding of </a:t>
          </a:r>
          <a:r>
            <a:rPr lang="en-US" sz="2000" b="1" dirty="0"/>
            <a:t>how quickly leaves recover</a:t>
          </a:r>
          <a:r>
            <a:rPr lang="en-US" sz="2000" dirty="0"/>
            <a:t> under bagging</a:t>
          </a:r>
        </a:p>
      </dgm:t>
    </dgm:pt>
    <dgm:pt modelId="{EDB66637-A2C2-4C6C-B8A5-59ACB3E03F32}" type="parTrans" cxnId="{BEB4C4D4-BDF4-476B-8230-38EC540A7729}">
      <dgm:prSet/>
      <dgm:spPr/>
      <dgm:t>
        <a:bodyPr/>
        <a:lstStyle/>
        <a:p>
          <a:endParaRPr lang="en-US"/>
        </a:p>
      </dgm:t>
    </dgm:pt>
    <dgm:pt modelId="{C641D4F7-0047-46C1-8AC6-B58267BD6613}" type="sibTrans" cxnId="{BEB4C4D4-BDF4-476B-8230-38EC540A7729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6CFCBFE-D1CD-4554-B445-8F672A2E1365}" type="pres">
      <dgm:prSet presAssocID="{AB0109BC-1A3B-485A-A622-34875DE90B0B}" presName="Name0" presStyleCnt="0">
        <dgm:presLayoutVars>
          <dgm:animLvl val="lvl"/>
          <dgm:resizeHandles val="exact"/>
        </dgm:presLayoutVars>
      </dgm:prSet>
      <dgm:spPr/>
    </dgm:pt>
    <dgm:pt modelId="{464C6D7B-BE4D-4E5F-A73D-56D3043E32E6}" type="pres">
      <dgm:prSet presAssocID="{AD5268E3-B44C-4460-A943-9BDBFE24C05C}" presName="compositeNode" presStyleCnt="0">
        <dgm:presLayoutVars>
          <dgm:bulletEnabled val="1"/>
        </dgm:presLayoutVars>
      </dgm:prSet>
      <dgm:spPr/>
    </dgm:pt>
    <dgm:pt modelId="{74D14857-A8DD-4CF2-B7F8-68A01891AC4A}" type="pres">
      <dgm:prSet presAssocID="{AD5268E3-B44C-4460-A943-9BDBFE24C05C}" presName="bgRect" presStyleLbl="alignNode1" presStyleIdx="0" presStyleCnt="4"/>
      <dgm:spPr/>
    </dgm:pt>
    <dgm:pt modelId="{FD1EE4FA-BF5E-4A2B-BDA9-CB09060F56C3}" type="pres">
      <dgm:prSet presAssocID="{ADBCA050-8B41-45DD-9F1D-A630F0D772B9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31C2F0D-B5FB-4ED9-B352-C0ECB13A5C40}" type="pres">
      <dgm:prSet presAssocID="{AD5268E3-B44C-4460-A943-9BDBFE24C05C}" presName="nodeRect" presStyleLbl="alignNode1" presStyleIdx="0" presStyleCnt="4">
        <dgm:presLayoutVars>
          <dgm:bulletEnabled val="1"/>
        </dgm:presLayoutVars>
      </dgm:prSet>
      <dgm:spPr/>
    </dgm:pt>
    <dgm:pt modelId="{2534CB3B-54BB-48C9-A017-AB5FA7025F4F}" type="pres">
      <dgm:prSet presAssocID="{ADBCA050-8B41-45DD-9F1D-A630F0D772B9}" presName="sibTrans" presStyleCnt="0"/>
      <dgm:spPr/>
    </dgm:pt>
    <dgm:pt modelId="{1B554BFD-198D-4B59-860E-04E027053F33}" type="pres">
      <dgm:prSet presAssocID="{D179FBD2-3886-4B72-882D-A85F92BC1F2A}" presName="compositeNode" presStyleCnt="0">
        <dgm:presLayoutVars>
          <dgm:bulletEnabled val="1"/>
        </dgm:presLayoutVars>
      </dgm:prSet>
      <dgm:spPr/>
    </dgm:pt>
    <dgm:pt modelId="{3B2A2751-D223-4E92-A16B-1E77C6EA9ADD}" type="pres">
      <dgm:prSet presAssocID="{D179FBD2-3886-4B72-882D-A85F92BC1F2A}" presName="bgRect" presStyleLbl="alignNode1" presStyleIdx="1" presStyleCnt="4"/>
      <dgm:spPr/>
    </dgm:pt>
    <dgm:pt modelId="{ECFA2EBD-23CD-409C-BFF5-E03345E177CE}" type="pres">
      <dgm:prSet presAssocID="{72F3E170-A0AD-4F96-8539-FE795575101F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6C117B64-0913-41E1-AC08-F09012DEEE6B}" type="pres">
      <dgm:prSet presAssocID="{D179FBD2-3886-4B72-882D-A85F92BC1F2A}" presName="nodeRect" presStyleLbl="alignNode1" presStyleIdx="1" presStyleCnt="4">
        <dgm:presLayoutVars>
          <dgm:bulletEnabled val="1"/>
        </dgm:presLayoutVars>
      </dgm:prSet>
      <dgm:spPr/>
    </dgm:pt>
    <dgm:pt modelId="{4A80370E-96B1-4EBE-92FD-D08D5C98245B}" type="pres">
      <dgm:prSet presAssocID="{72F3E170-A0AD-4F96-8539-FE795575101F}" presName="sibTrans" presStyleCnt="0"/>
      <dgm:spPr/>
    </dgm:pt>
    <dgm:pt modelId="{FAF1C0C7-716C-41D5-B1CB-D08D93EF7CBC}" type="pres">
      <dgm:prSet presAssocID="{0B605D70-DFA5-46EB-8CC6-A88947CCA5B4}" presName="compositeNode" presStyleCnt="0">
        <dgm:presLayoutVars>
          <dgm:bulletEnabled val="1"/>
        </dgm:presLayoutVars>
      </dgm:prSet>
      <dgm:spPr/>
    </dgm:pt>
    <dgm:pt modelId="{2C7AEDA0-292E-461F-8509-88456189E890}" type="pres">
      <dgm:prSet presAssocID="{0B605D70-DFA5-46EB-8CC6-A88947CCA5B4}" presName="bgRect" presStyleLbl="alignNode1" presStyleIdx="2" presStyleCnt="4"/>
      <dgm:spPr/>
    </dgm:pt>
    <dgm:pt modelId="{C02619A8-59C3-4311-A8BD-C916B07BFD78}" type="pres">
      <dgm:prSet presAssocID="{A3FBD267-68C3-437B-A58B-12D8006CA918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DC945FF9-5CFD-4FBF-8F43-2EF000CA0DFA}" type="pres">
      <dgm:prSet presAssocID="{0B605D70-DFA5-46EB-8CC6-A88947CCA5B4}" presName="nodeRect" presStyleLbl="alignNode1" presStyleIdx="2" presStyleCnt="4">
        <dgm:presLayoutVars>
          <dgm:bulletEnabled val="1"/>
        </dgm:presLayoutVars>
      </dgm:prSet>
      <dgm:spPr/>
    </dgm:pt>
    <dgm:pt modelId="{B29B2748-2C06-47D6-BC86-6408459B6FAE}" type="pres">
      <dgm:prSet presAssocID="{A3FBD267-68C3-437B-A58B-12D8006CA918}" presName="sibTrans" presStyleCnt="0"/>
      <dgm:spPr/>
    </dgm:pt>
    <dgm:pt modelId="{2D820506-00DC-4F85-89CD-8C7B595BDC35}" type="pres">
      <dgm:prSet presAssocID="{DE820642-FC58-4688-904A-752CE5BD80F4}" presName="compositeNode" presStyleCnt="0">
        <dgm:presLayoutVars>
          <dgm:bulletEnabled val="1"/>
        </dgm:presLayoutVars>
      </dgm:prSet>
      <dgm:spPr/>
    </dgm:pt>
    <dgm:pt modelId="{6E98F80E-5B62-4910-809E-DD765CE0F92E}" type="pres">
      <dgm:prSet presAssocID="{DE820642-FC58-4688-904A-752CE5BD80F4}" presName="bgRect" presStyleLbl="alignNode1" presStyleIdx="3" presStyleCnt="4"/>
      <dgm:spPr/>
    </dgm:pt>
    <dgm:pt modelId="{F0C2661B-9A28-49AB-A88F-84EA2EE03D4D}" type="pres">
      <dgm:prSet presAssocID="{C641D4F7-0047-46C1-8AC6-B58267BD6613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623865B-DE80-493D-80A7-FF46F29E988A}" type="pres">
      <dgm:prSet presAssocID="{DE820642-FC58-4688-904A-752CE5BD80F4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F019F806-A2DF-42DA-9AEF-6F180C8C07A4}" type="presOf" srcId="{C641D4F7-0047-46C1-8AC6-B58267BD6613}" destId="{F0C2661B-9A28-49AB-A88F-84EA2EE03D4D}" srcOrd="0" destOrd="0" presId="urn:microsoft.com/office/officeart/2016/7/layout/LinearBlockProcessNumbered"/>
    <dgm:cxn modelId="{1DEE800B-50B3-4E41-8122-F90B394E0033}" srcId="{AB0109BC-1A3B-485A-A622-34875DE90B0B}" destId="{D179FBD2-3886-4B72-882D-A85F92BC1F2A}" srcOrd="1" destOrd="0" parTransId="{16F66572-2434-415D-8ECE-EE28BDD1E03E}" sibTransId="{72F3E170-A0AD-4F96-8539-FE795575101F}"/>
    <dgm:cxn modelId="{AA153F1E-F21F-419F-AF93-BCDC73C2CFC2}" srcId="{AB0109BC-1A3B-485A-A622-34875DE90B0B}" destId="{0B605D70-DFA5-46EB-8CC6-A88947CCA5B4}" srcOrd="2" destOrd="0" parTransId="{07325DA8-A714-4FA0-A803-C853590D2AAC}" sibTransId="{A3FBD267-68C3-437B-A58B-12D8006CA918}"/>
    <dgm:cxn modelId="{5F662C46-78B0-44D4-8560-0782C10CAACD}" type="presOf" srcId="{ADBCA050-8B41-45DD-9F1D-A630F0D772B9}" destId="{FD1EE4FA-BF5E-4A2B-BDA9-CB09060F56C3}" srcOrd="0" destOrd="0" presId="urn:microsoft.com/office/officeart/2016/7/layout/LinearBlockProcessNumbered"/>
    <dgm:cxn modelId="{0AABAE6A-CEAE-486F-A99A-40EF387E6428}" type="presOf" srcId="{AB0109BC-1A3B-485A-A622-34875DE90B0B}" destId="{36CFCBFE-D1CD-4554-B445-8F672A2E1365}" srcOrd="0" destOrd="0" presId="urn:microsoft.com/office/officeart/2016/7/layout/LinearBlockProcessNumbered"/>
    <dgm:cxn modelId="{CC335B6D-4ED4-4E64-AAE5-ED8C76EDDCEF}" srcId="{AB0109BC-1A3B-485A-A622-34875DE90B0B}" destId="{AD5268E3-B44C-4460-A943-9BDBFE24C05C}" srcOrd="0" destOrd="0" parTransId="{13651FC1-31FF-4A60-8C00-F1173C6AD309}" sibTransId="{ADBCA050-8B41-45DD-9F1D-A630F0D772B9}"/>
    <dgm:cxn modelId="{3E0AE56D-D2C8-4DCA-853A-2A785A044AE2}" type="presOf" srcId="{AD5268E3-B44C-4460-A943-9BDBFE24C05C}" destId="{74D14857-A8DD-4CF2-B7F8-68A01891AC4A}" srcOrd="0" destOrd="0" presId="urn:microsoft.com/office/officeart/2016/7/layout/LinearBlockProcessNumbered"/>
    <dgm:cxn modelId="{CC06804E-BEDE-4275-BB94-E4686588728B}" type="presOf" srcId="{A3FBD267-68C3-437B-A58B-12D8006CA918}" destId="{C02619A8-59C3-4311-A8BD-C916B07BFD78}" srcOrd="0" destOrd="0" presId="urn:microsoft.com/office/officeart/2016/7/layout/LinearBlockProcessNumbered"/>
    <dgm:cxn modelId="{1998F958-D9AB-4A69-9E5C-57283F10E0EF}" type="presOf" srcId="{0B605D70-DFA5-46EB-8CC6-A88947CCA5B4}" destId="{2C7AEDA0-292E-461F-8509-88456189E890}" srcOrd="0" destOrd="0" presId="urn:microsoft.com/office/officeart/2016/7/layout/LinearBlockProcessNumbered"/>
    <dgm:cxn modelId="{7A384697-9A04-48DF-8B61-F5FA2B9F955C}" type="presOf" srcId="{DE820642-FC58-4688-904A-752CE5BD80F4}" destId="{6E98F80E-5B62-4910-809E-DD765CE0F92E}" srcOrd="0" destOrd="0" presId="urn:microsoft.com/office/officeart/2016/7/layout/LinearBlockProcessNumbered"/>
    <dgm:cxn modelId="{E1912D9E-2F30-4115-B2B5-E5B729DB8352}" type="presOf" srcId="{DE820642-FC58-4688-904A-752CE5BD80F4}" destId="{6623865B-DE80-493D-80A7-FF46F29E988A}" srcOrd="1" destOrd="0" presId="urn:microsoft.com/office/officeart/2016/7/layout/LinearBlockProcessNumbered"/>
    <dgm:cxn modelId="{14FB05AE-B281-49E7-816A-14726F3CB547}" type="presOf" srcId="{0B605D70-DFA5-46EB-8CC6-A88947CCA5B4}" destId="{DC945FF9-5CFD-4FBF-8F43-2EF000CA0DFA}" srcOrd="1" destOrd="0" presId="urn:microsoft.com/office/officeart/2016/7/layout/LinearBlockProcessNumbered"/>
    <dgm:cxn modelId="{393B91B4-4A5C-4228-981B-2527FA1DE3FB}" type="presOf" srcId="{D179FBD2-3886-4B72-882D-A85F92BC1F2A}" destId="{3B2A2751-D223-4E92-A16B-1E77C6EA9ADD}" srcOrd="0" destOrd="0" presId="urn:microsoft.com/office/officeart/2016/7/layout/LinearBlockProcessNumbered"/>
    <dgm:cxn modelId="{B18D33B8-3BD4-4243-BD44-C488B7A8FD4E}" type="presOf" srcId="{D179FBD2-3886-4B72-882D-A85F92BC1F2A}" destId="{6C117B64-0913-41E1-AC08-F09012DEEE6B}" srcOrd="1" destOrd="0" presId="urn:microsoft.com/office/officeart/2016/7/layout/LinearBlockProcessNumbered"/>
    <dgm:cxn modelId="{6A327CC4-571F-4CC2-A6F2-389894E88CA9}" type="presOf" srcId="{AD5268E3-B44C-4460-A943-9BDBFE24C05C}" destId="{C31C2F0D-B5FB-4ED9-B352-C0ECB13A5C40}" srcOrd="1" destOrd="0" presId="urn:microsoft.com/office/officeart/2016/7/layout/LinearBlockProcessNumbered"/>
    <dgm:cxn modelId="{BEB4C4D4-BDF4-476B-8230-38EC540A7729}" srcId="{AB0109BC-1A3B-485A-A622-34875DE90B0B}" destId="{DE820642-FC58-4688-904A-752CE5BD80F4}" srcOrd="3" destOrd="0" parTransId="{EDB66637-A2C2-4C6C-B8A5-59ACB3E03F32}" sibTransId="{C641D4F7-0047-46C1-8AC6-B58267BD6613}"/>
    <dgm:cxn modelId="{4C7D9FE4-53B3-48DC-8604-44DCCBAC352A}" type="presOf" srcId="{72F3E170-A0AD-4F96-8539-FE795575101F}" destId="{ECFA2EBD-23CD-409C-BFF5-E03345E177CE}" srcOrd="0" destOrd="0" presId="urn:microsoft.com/office/officeart/2016/7/layout/LinearBlockProcessNumbered"/>
    <dgm:cxn modelId="{D10E1D41-EE34-4618-B65D-2CDCDD31AB3C}" type="presParOf" srcId="{36CFCBFE-D1CD-4554-B445-8F672A2E1365}" destId="{464C6D7B-BE4D-4E5F-A73D-56D3043E32E6}" srcOrd="0" destOrd="0" presId="urn:microsoft.com/office/officeart/2016/7/layout/LinearBlockProcessNumbered"/>
    <dgm:cxn modelId="{06CEF7CD-6273-4CD1-86CC-A37439503C6E}" type="presParOf" srcId="{464C6D7B-BE4D-4E5F-A73D-56D3043E32E6}" destId="{74D14857-A8DD-4CF2-B7F8-68A01891AC4A}" srcOrd="0" destOrd="0" presId="urn:microsoft.com/office/officeart/2016/7/layout/LinearBlockProcessNumbered"/>
    <dgm:cxn modelId="{FC5EE428-4FC5-4FFB-A776-598E9D8B4879}" type="presParOf" srcId="{464C6D7B-BE4D-4E5F-A73D-56D3043E32E6}" destId="{FD1EE4FA-BF5E-4A2B-BDA9-CB09060F56C3}" srcOrd="1" destOrd="0" presId="urn:microsoft.com/office/officeart/2016/7/layout/LinearBlockProcessNumbered"/>
    <dgm:cxn modelId="{67CBDC52-C5D8-4F1A-92E4-DC0471496E03}" type="presParOf" srcId="{464C6D7B-BE4D-4E5F-A73D-56D3043E32E6}" destId="{C31C2F0D-B5FB-4ED9-B352-C0ECB13A5C40}" srcOrd="2" destOrd="0" presId="urn:microsoft.com/office/officeart/2016/7/layout/LinearBlockProcessNumbered"/>
    <dgm:cxn modelId="{68D98E89-F7F7-42C2-9AC1-51BF15A8DD9F}" type="presParOf" srcId="{36CFCBFE-D1CD-4554-B445-8F672A2E1365}" destId="{2534CB3B-54BB-48C9-A017-AB5FA7025F4F}" srcOrd="1" destOrd="0" presId="urn:microsoft.com/office/officeart/2016/7/layout/LinearBlockProcessNumbered"/>
    <dgm:cxn modelId="{60C0B83C-59A5-4A2F-8B22-D779AA1FF1CE}" type="presParOf" srcId="{36CFCBFE-D1CD-4554-B445-8F672A2E1365}" destId="{1B554BFD-198D-4B59-860E-04E027053F33}" srcOrd="2" destOrd="0" presId="urn:microsoft.com/office/officeart/2016/7/layout/LinearBlockProcessNumbered"/>
    <dgm:cxn modelId="{5C0688B5-0C6B-47FA-B57C-3620E5DEE1AF}" type="presParOf" srcId="{1B554BFD-198D-4B59-860E-04E027053F33}" destId="{3B2A2751-D223-4E92-A16B-1E77C6EA9ADD}" srcOrd="0" destOrd="0" presId="urn:microsoft.com/office/officeart/2016/7/layout/LinearBlockProcessNumbered"/>
    <dgm:cxn modelId="{226339BB-E508-457F-A7BC-042F8996FC1F}" type="presParOf" srcId="{1B554BFD-198D-4B59-860E-04E027053F33}" destId="{ECFA2EBD-23CD-409C-BFF5-E03345E177CE}" srcOrd="1" destOrd="0" presId="urn:microsoft.com/office/officeart/2016/7/layout/LinearBlockProcessNumbered"/>
    <dgm:cxn modelId="{80FD4E0E-F4D2-432E-8B39-B887D9FBC257}" type="presParOf" srcId="{1B554BFD-198D-4B59-860E-04E027053F33}" destId="{6C117B64-0913-41E1-AC08-F09012DEEE6B}" srcOrd="2" destOrd="0" presId="urn:microsoft.com/office/officeart/2016/7/layout/LinearBlockProcessNumbered"/>
    <dgm:cxn modelId="{9AD73D59-083D-400B-8E3A-F17D47131372}" type="presParOf" srcId="{36CFCBFE-D1CD-4554-B445-8F672A2E1365}" destId="{4A80370E-96B1-4EBE-92FD-D08D5C98245B}" srcOrd="3" destOrd="0" presId="urn:microsoft.com/office/officeart/2016/7/layout/LinearBlockProcessNumbered"/>
    <dgm:cxn modelId="{206DAFD4-D54C-432E-AEFC-18EB110D5145}" type="presParOf" srcId="{36CFCBFE-D1CD-4554-B445-8F672A2E1365}" destId="{FAF1C0C7-716C-41D5-B1CB-D08D93EF7CBC}" srcOrd="4" destOrd="0" presId="urn:microsoft.com/office/officeart/2016/7/layout/LinearBlockProcessNumbered"/>
    <dgm:cxn modelId="{00C8A286-BE2B-4B26-91FF-5EC1B3539086}" type="presParOf" srcId="{FAF1C0C7-716C-41D5-B1CB-D08D93EF7CBC}" destId="{2C7AEDA0-292E-461F-8509-88456189E890}" srcOrd="0" destOrd="0" presId="urn:microsoft.com/office/officeart/2016/7/layout/LinearBlockProcessNumbered"/>
    <dgm:cxn modelId="{DAAB59DF-2178-4B09-85B4-6B78B3B3C1C2}" type="presParOf" srcId="{FAF1C0C7-716C-41D5-B1CB-D08D93EF7CBC}" destId="{C02619A8-59C3-4311-A8BD-C916B07BFD78}" srcOrd="1" destOrd="0" presId="urn:microsoft.com/office/officeart/2016/7/layout/LinearBlockProcessNumbered"/>
    <dgm:cxn modelId="{5E8C97F9-D7F3-4131-8563-06CAC3E1C9C9}" type="presParOf" srcId="{FAF1C0C7-716C-41D5-B1CB-D08D93EF7CBC}" destId="{DC945FF9-5CFD-4FBF-8F43-2EF000CA0DFA}" srcOrd="2" destOrd="0" presId="urn:microsoft.com/office/officeart/2016/7/layout/LinearBlockProcessNumbered"/>
    <dgm:cxn modelId="{0CA82B0E-E1D8-4901-AA07-029DC3105027}" type="presParOf" srcId="{36CFCBFE-D1CD-4554-B445-8F672A2E1365}" destId="{B29B2748-2C06-47D6-BC86-6408459B6FAE}" srcOrd="5" destOrd="0" presId="urn:microsoft.com/office/officeart/2016/7/layout/LinearBlockProcessNumbered"/>
    <dgm:cxn modelId="{DF515D82-31AE-4BAC-A73D-B8476E4943DA}" type="presParOf" srcId="{36CFCBFE-D1CD-4554-B445-8F672A2E1365}" destId="{2D820506-00DC-4F85-89CD-8C7B595BDC35}" srcOrd="6" destOrd="0" presId="urn:microsoft.com/office/officeart/2016/7/layout/LinearBlockProcessNumbered"/>
    <dgm:cxn modelId="{2965A078-BC48-4492-AC4F-06C55AEB5ACA}" type="presParOf" srcId="{2D820506-00DC-4F85-89CD-8C7B595BDC35}" destId="{6E98F80E-5B62-4910-809E-DD765CE0F92E}" srcOrd="0" destOrd="0" presId="urn:microsoft.com/office/officeart/2016/7/layout/LinearBlockProcessNumbered"/>
    <dgm:cxn modelId="{161E1989-E371-4094-9CDC-69A9ACBD6E9C}" type="presParOf" srcId="{2D820506-00DC-4F85-89CD-8C7B595BDC35}" destId="{F0C2661B-9A28-49AB-A88F-84EA2EE03D4D}" srcOrd="1" destOrd="0" presId="urn:microsoft.com/office/officeart/2016/7/layout/LinearBlockProcessNumbered"/>
    <dgm:cxn modelId="{2A4F8336-8420-499A-8405-23C190C066B2}" type="presParOf" srcId="{2D820506-00DC-4F85-89CD-8C7B595BDC35}" destId="{6623865B-DE80-493D-80A7-FF46F29E98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262C64-7F0C-4E27-A238-F5B32937EBB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3B45FC-74A1-442D-8F84-A64D7137B2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+mn-lt"/>
            </a:rPr>
            <a:t>Species:</a:t>
          </a:r>
          <a:r>
            <a:rPr lang="en-US" sz="2000" dirty="0">
              <a:latin typeface="+mn-lt"/>
            </a:rPr>
            <a:t> Savoy cabbage (</a:t>
          </a:r>
          <a:r>
            <a:rPr lang="en-US" sz="2000" i="1" dirty="0">
              <a:latin typeface="+mn-lt"/>
            </a:rPr>
            <a:t>Brassica oleracea</a:t>
          </a:r>
          <a:r>
            <a:rPr lang="en-US" sz="2000" dirty="0">
              <a:latin typeface="+mn-lt"/>
            </a:rPr>
            <a:t>)</a:t>
          </a:r>
        </a:p>
      </dgm:t>
    </dgm:pt>
    <dgm:pt modelId="{927A0617-98F5-4990-B4E4-E57B04739113}" type="parTrans" cxnId="{4173B939-0BCE-4F98-8192-02A2550D1883}">
      <dgm:prSet/>
      <dgm:spPr/>
      <dgm:t>
        <a:bodyPr/>
        <a:lstStyle/>
        <a:p>
          <a:endParaRPr lang="en-US"/>
        </a:p>
      </dgm:t>
    </dgm:pt>
    <dgm:pt modelId="{6DAE5A4A-76E0-4D15-9CD4-5F89E357BF55}" type="sibTrans" cxnId="{4173B939-0BCE-4F98-8192-02A2550D1883}">
      <dgm:prSet/>
      <dgm:spPr/>
      <dgm:t>
        <a:bodyPr/>
        <a:lstStyle/>
        <a:p>
          <a:endParaRPr lang="en-US"/>
        </a:p>
      </dgm:t>
    </dgm:pt>
    <dgm:pt modelId="{52F4836B-9046-4B31-A6D1-AB3B54574B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Total Plants:</a:t>
          </a:r>
          <a:r>
            <a:rPr lang="en-US" sz="1800" dirty="0"/>
            <a:t> 10</a:t>
          </a:r>
          <a:br>
            <a:rPr lang="en-US" sz="1800" dirty="0"/>
          </a:br>
          <a:r>
            <a:rPr lang="en-US" sz="1800" dirty="0"/>
            <a:t>→ 5 in </a:t>
          </a:r>
          <a:r>
            <a:rPr lang="en-US" sz="1800" b="1" dirty="0"/>
            <a:t>natural sunlight (outside)</a:t>
          </a:r>
          <a:br>
            <a:rPr lang="en-US" sz="1800" b="1" dirty="0"/>
          </a:br>
          <a:r>
            <a:rPr lang="en-US" sz="1800" b="1" dirty="0"/>
            <a:t>→ 5 in filtered light (greenhouse)</a:t>
          </a:r>
          <a:endParaRPr lang="en-US" sz="1800" dirty="0"/>
        </a:p>
      </dgm:t>
    </dgm:pt>
    <dgm:pt modelId="{830A992A-481E-4539-BAF3-0A315C57D474}" type="parTrans" cxnId="{C65FC9BB-EA42-4486-BD27-695281D4E1CE}">
      <dgm:prSet/>
      <dgm:spPr/>
      <dgm:t>
        <a:bodyPr/>
        <a:lstStyle/>
        <a:p>
          <a:endParaRPr lang="en-US"/>
        </a:p>
      </dgm:t>
    </dgm:pt>
    <dgm:pt modelId="{DEBD1CCF-5359-4FC8-9973-D2595F6DE70C}" type="sibTrans" cxnId="{C65FC9BB-EA42-4486-BD27-695281D4E1CE}">
      <dgm:prSet/>
      <dgm:spPr/>
      <dgm:t>
        <a:bodyPr/>
        <a:lstStyle/>
        <a:p>
          <a:endParaRPr lang="en-US"/>
        </a:p>
      </dgm:t>
    </dgm:pt>
    <dgm:pt modelId="{D232E9F3-6695-4A44-8DF2-1A5FB613C4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Per Plant Setup:</a:t>
          </a:r>
          <a:br>
            <a:rPr lang="en-US" sz="1800" b="1" dirty="0"/>
          </a:br>
          <a:r>
            <a:rPr lang="en-US" sz="1800" b="1" dirty="0"/>
            <a:t>→ 1 unbagged</a:t>
          </a:r>
          <a:r>
            <a:rPr lang="en-US" sz="1800" dirty="0"/>
            <a:t> leaf (normal light)</a:t>
          </a:r>
          <a:br>
            <a:rPr lang="en-US" sz="1800" dirty="0"/>
          </a:br>
          <a:r>
            <a:rPr lang="en-US" sz="1800" dirty="0"/>
            <a:t>→ 1 </a:t>
          </a:r>
          <a:r>
            <a:rPr lang="en-US" sz="1800" b="1" dirty="0"/>
            <a:t>bagged</a:t>
          </a:r>
          <a:r>
            <a:rPr lang="en-US" sz="1800" dirty="0"/>
            <a:t> leaf (covered with white paper bag)</a:t>
          </a:r>
        </a:p>
      </dgm:t>
    </dgm:pt>
    <dgm:pt modelId="{C73D9FCD-0EEB-4DAF-A890-00FE04F044E7}" type="parTrans" cxnId="{3314F429-51FF-4E1D-BA2E-1A98208D7078}">
      <dgm:prSet/>
      <dgm:spPr/>
      <dgm:t>
        <a:bodyPr/>
        <a:lstStyle/>
        <a:p>
          <a:endParaRPr lang="en-US"/>
        </a:p>
      </dgm:t>
    </dgm:pt>
    <dgm:pt modelId="{4A8B0ABC-9037-4B29-9CBA-AAEEE0A269AC}" type="sibTrans" cxnId="{3314F429-51FF-4E1D-BA2E-1A98208D7078}">
      <dgm:prSet/>
      <dgm:spPr/>
      <dgm:t>
        <a:bodyPr/>
        <a:lstStyle/>
        <a:p>
          <a:endParaRPr lang="en-US"/>
        </a:p>
      </dgm:t>
    </dgm:pt>
    <dgm:pt modelId="{32A20933-FA4F-4DB7-8118-62613FCCBABA}" type="pres">
      <dgm:prSet presAssocID="{42262C64-7F0C-4E27-A238-F5B32937EBB2}" presName="root" presStyleCnt="0">
        <dgm:presLayoutVars>
          <dgm:dir/>
          <dgm:resizeHandles val="exact"/>
        </dgm:presLayoutVars>
      </dgm:prSet>
      <dgm:spPr/>
    </dgm:pt>
    <dgm:pt modelId="{3B88CD9B-01E9-43F9-9D1E-10A2E41F664A}" type="pres">
      <dgm:prSet presAssocID="{3C3B45FC-74A1-442D-8F84-A64D7137B2D0}" presName="compNode" presStyleCnt="0"/>
      <dgm:spPr/>
    </dgm:pt>
    <dgm:pt modelId="{C5702E6A-CCD3-44DB-A48B-8BECBFCEFDFB}" type="pres">
      <dgm:prSet presAssocID="{3C3B45FC-74A1-442D-8F84-A64D7137B2D0}" presName="bgRect" presStyleLbl="bgShp" presStyleIdx="0" presStyleCnt="3" custScaleY="132084" custLinFactNeighborX="1132" custLinFactNeighborY="2070"/>
      <dgm:spPr/>
    </dgm:pt>
    <dgm:pt modelId="{89CA5BDB-FD80-41B8-BDF6-1A0114D4E709}" type="pres">
      <dgm:prSet presAssocID="{3C3B45FC-74A1-442D-8F84-A64D7137B2D0}" presName="iconRect" presStyleLbl="node1" presStyleIdx="0" presStyleCnt="3" custLinFactNeighborX="-15459" custLinFactNeighborY="61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955418DB-101E-464D-87D9-3C2DA18C089D}" type="pres">
      <dgm:prSet presAssocID="{3C3B45FC-74A1-442D-8F84-A64D7137B2D0}" presName="spaceRect" presStyleCnt="0"/>
      <dgm:spPr/>
    </dgm:pt>
    <dgm:pt modelId="{CD540069-F0DE-4DA1-A7FE-625214C10F8D}" type="pres">
      <dgm:prSet presAssocID="{3C3B45FC-74A1-442D-8F84-A64D7137B2D0}" presName="parTx" presStyleLbl="revTx" presStyleIdx="0" presStyleCnt="3" custLinFactNeighborX="-2622" custLinFactNeighborY="38061">
        <dgm:presLayoutVars>
          <dgm:chMax val="0"/>
          <dgm:chPref val="0"/>
        </dgm:presLayoutVars>
      </dgm:prSet>
      <dgm:spPr/>
    </dgm:pt>
    <dgm:pt modelId="{31BF054C-3186-4ED7-808A-6675D5F3EAEA}" type="pres">
      <dgm:prSet presAssocID="{6DAE5A4A-76E0-4D15-9CD4-5F89E357BF55}" presName="sibTrans" presStyleCnt="0"/>
      <dgm:spPr/>
    </dgm:pt>
    <dgm:pt modelId="{03836808-9CA9-4EEA-960B-48707151D95E}" type="pres">
      <dgm:prSet presAssocID="{52F4836B-9046-4B31-A6D1-AB3B54574BBC}" presName="compNode" presStyleCnt="0"/>
      <dgm:spPr/>
    </dgm:pt>
    <dgm:pt modelId="{E2CE31BB-2B2C-48FE-BCF4-4AD1C1AE59FF}" type="pres">
      <dgm:prSet presAssocID="{52F4836B-9046-4B31-A6D1-AB3B54574BBC}" presName="bgRect" presStyleLbl="bgShp" presStyleIdx="1" presStyleCnt="3" custScaleY="135930" custLinFactNeighborX="0" custLinFactNeighborY="5761"/>
      <dgm:spPr/>
    </dgm:pt>
    <dgm:pt modelId="{65F1939A-E931-490E-8E6E-7A91CD00F111}" type="pres">
      <dgm:prSet presAssocID="{52F4836B-9046-4B31-A6D1-AB3B54574BBC}" presName="iconRect" presStyleLbl="node1" presStyleIdx="1" presStyleCnt="3" custLinFactNeighborX="-15459" custLinFactNeighborY="1097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cculent"/>
        </a:ext>
      </dgm:extLst>
    </dgm:pt>
    <dgm:pt modelId="{8C7EF826-78E9-49D5-8A57-FDFA15A26D81}" type="pres">
      <dgm:prSet presAssocID="{52F4836B-9046-4B31-A6D1-AB3B54574BBC}" presName="spaceRect" presStyleCnt="0"/>
      <dgm:spPr/>
    </dgm:pt>
    <dgm:pt modelId="{0815B479-B6DB-4A15-9F69-7BE37858D20D}" type="pres">
      <dgm:prSet presAssocID="{52F4836B-9046-4B31-A6D1-AB3B54574BBC}" presName="parTx" presStyleLbl="revTx" presStyleIdx="1" presStyleCnt="3" custScaleX="97940" custScaleY="327998" custLinFactNeighborX="-2903" custLinFactNeighborY="52951">
        <dgm:presLayoutVars>
          <dgm:chMax val="0"/>
          <dgm:chPref val="0"/>
        </dgm:presLayoutVars>
      </dgm:prSet>
      <dgm:spPr/>
    </dgm:pt>
    <dgm:pt modelId="{94CDCF9C-6964-4AB0-9517-5130972E5407}" type="pres">
      <dgm:prSet presAssocID="{DEBD1CCF-5359-4FC8-9973-D2595F6DE70C}" presName="sibTrans" presStyleCnt="0"/>
      <dgm:spPr/>
    </dgm:pt>
    <dgm:pt modelId="{F3A65C09-C3A5-48C7-B4A1-D2266F614190}" type="pres">
      <dgm:prSet presAssocID="{D232E9F3-6695-4A44-8DF2-1A5FB613C43A}" presName="compNode" presStyleCnt="0"/>
      <dgm:spPr/>
    </dgm:pt>
    <dgm:pt modelId="{151C072C-D8D2-4621-938D-7AD25492B30E}" type="pres">
      <dgm:prSet presAssocID="{D232E9F3-6695-4A44-8DF2-1A5FB613C43A}" presName="bgRect" presStyleLbl="bgShp" presStyleIdx="2" presStyleCnt="3" custScaleY="135987" custLinFactNeighborX="1036" custLinFactNeighborY="57107"/>
      <dgm:spPr/>
    </dgm:pt>
    <dgm:pt modelId="{7776B7CE-02B9-4309-BEF8-9BDC084EF496}" type="pres">
      <dgm:prSet presAssocID="{D232E9F3-6695-4A44-8DF2-1A5FB613C43A}" presName="iconRect" presStyleLbl="node1" presStyleIdx="2" presStyleCnt="3" custLinFactNeighborX="-15459" custLinFactNeighborY="6026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af"/>
        </a:ext>
      </dgm:extLst>
    </dgm:pt>
    <dgm:pt modelId="{B3C38413-66E5-4E0F-A5FB-501A762381A9}" type="pres">
      <dgm:prSet presAssocID="{D232E9F3-6695-4A44-8DF2-1A5FB613C43A}" presName="spaceRect" presStyleCnt="0"/>
      <dgm:spPr/>
    </dgm:pt>
    <dgm:pt modelId="{82F1EF99-F29B-4136-BF48-87AF9ADCB9C2}" type="pres">
      <dgm:prSet presAssocID="{D232E9F3-6695-4A44-8DF2-1A5FB613C43A}" presName="parTx" presStyleLbl="revTx" presStyleIdx="2" presStyleCnt="3" custScaleX="113570" custScaleY="75572" custLinFactY="84681" custLinFactNeighborX="582" custLinFactNeighborY="100000">
        <dgm:presLayoutVars>
          <dgm:chMax val="0"/>
          <dgm:chPref val="0"/>
        </dgm:presLayoutVars>
      </dgm:prSet>
      <dgm:spPr/>
    </dgm:pt>
  </dgm:ptLst>
  <dgm:cxnLst>
    <dgm:cxn modelId="{3314F429-51FF-4E1D-BA2E-1A98208D7078}" srcId="{42262C64-7F0C-4E27-A238-F5B32937EBB2}" destId="{D232E9F3-6695-4A44-8DF2-1A5FB613C43A}" srcOrd="2" destOrd="0" parTransId="{C73D9FCD-0EEB-4DAF-A890-00FE04F044E7}" sibTransId="{4A8B0ABC-9037-4B29-9CBA-AAEEE0A269AC}"/>
    <dgm:cxn modelId="{4173B939-0BCE-4F98-8192-02A2550D1883}" srcId="{42262C64-7F0C-4E27-A238-F5B32937EBB2}" destId="{3C3B45FC-74A1-442D-8F84-A64D7137B2D0}" srcOrd="0" destOrd="0" parTransId="{927A0617-98F5-4990-B4E4-E57B04739113}" sibTransId="{6DAE5A4A-76E0-4D15-9CD4-5F89E357BF55}"/>
    <dgm:cxn modelId="{2F209B94-0951-498D-8487-88674200B5BA}" type="presOf" srcId="{42262C64-7F0C-4E27-A238-F5B32937EBB2}" destId="{32A20933-FA4F-4DB7-8118-62613FCCBABA}" srcOrd="0" destOrd="0" presId="urn:microsoft.com/office/officeart/2018/2/layout/IconVerticalSolidList"/>
    <dgm:cxn modelId="{A12C1396-7C99-4DFE-8966-D3884A7D4052}" type="presOf" srcId="{3C3B45FC-74A1-442D-8F84-A64D7137B2D0}" destId="{CD540069-F0DE-4DA1-A7FE-625214C10F8D}" srcOrd="0" destOrd="0" presId="urn:microsoft.com/office/officeart/2018/2/layout/IconVerticalSolidList"/>
    <dgm:cxn modelId="{7CE83DB4-EB03-4D82-B901-6B702EF13B0C}" type="presOf" srcId="{52F4836B-9046-4B31-A6D1-AB3B54574BBC}" destId="{0815B479-B6DB-4A15-9F69-7BE37858D20D}" srcOrd="0" destOrd="0" presId="urn:microsoft.com/office/officeart/2018/2/layout/IconVerticalSolidList"/>
    <dgm:cxn modelId="{C65FC9BB-EA42-4486-BD27-695281D4E1CE}" srcId="{42262C64-7F0C-4E27-A238-F5B32937EBB2}" destId="{52F4836B-9046-4B31-A6D1-AB3B54574BBC}" srcOrd="1" destOrd="0" parTransId="{830A992A-481E-4539-BAF3-0A315C57D474}" sibTransId="{DEBD1CCF-5359-4FC8-9973-D2595F6DE70C}"/>
    <dgm:cxn modelId="{F74E90DB-C76C-4304-A410-87F3132294D8}" type="presOf" srcId="{D232E9F3-6695-4A44-8DF2-1A5FB613C43A}" destId="{82F1EF99-F29B-4136-BF48-87AF9ADCB9C2}" srcOrd="0" destOrd="0" presId="urn:microsoft.com/office/officeart/2018/2/layout/IconVerticalSolidList"/>
    <dgm:cxn modelId="{53F47400-6724-48C9-BB65-688655AE45ED}" type="presParOf" srcId="{32A20933-FA4F-4DB7-8118-62613FCCBABA}" destId="{3B88CD9B-01E9-43F9-9D1E-10A2E41F664A}" srcOrd="0" destOrd="0" presId="urn:microsoft.com/office/officeart/2018/2/layout/IconVerticalSolidList"/>
    <dgm:cxn modelId="{65715759-D828-4B01-B627-9302C5FACE66}" type="presParOf" srcId="{3B88CD9B-01E9-43F9-9D1E-10A2E41F664A}" destId="{C5702E6A-CCD3-44DB-A48B-8BECBFCEFDFB}" srcOrd="0" destOrd="0" presId="urn:microsoft.com/office/officeart/2018/2/layout/IconVerticalSolidList"/>
    <dgm:cxn modelId="{29D73EED-3CEE-4C47-9887-BBD1F79B194A}" type="presParOf" srcId="{3B88CD9B-01E9-43F9-9D1E-10A2E41F664A}" destId="{89CA5BDB-FD80-41B8-BDF6-1A0114D4E709}" srcOrd="1" destOrd="0" presId="urn:microsoft.com/office/officeart/2018/2/layout/IconVerticalSolidList"/>
    <dgm:cxn modelId="{BE3BA990-3276-458D-9F5E-FD303981614B}" type="presParOf" srcId="{3B88CD9B-01E9-43F9-9D1E-10A2E41F664A}" destId="{955418DB-101E-464D-87D9-3C2DA18C089D}" srcOrd="2" destOrd="0" presId="urn:microsoft.com/office/officeart/2018/2/layout/IconVerticalSolidList"/>
    <dgm:cxn modelId="{9BDEFB38-EED9-4071-B5D5-1CC1F79F425B}" type="presParOf" srcId="{3B88CD9B-01E9-43F9-9D1E-10A2E41F664A}" destId="{CD540069-F0DE-4DA1-A7FE-625214C10F8D}" srcOrd="3" destOrd="0" presId="urn:microsoft.com/office/officeart/2018/2/layout/IconVerticalSolidList"/>
    <dgm:cxn modelId="{0ABD70C1-C2E6-4B31-9999-CC09C31C5FD9}" type="presParOf" srcId="{32A20933-FA4F-4DB7-8118-62613FCCBABA}" destId="{31BF054C-3186-4ED7-808A-6675D5F3EAEA}" srcOrd="1" destOrd="0" presId="urn:microsoft.com/office/officeart/2018/2/layout/IconVerticalSolidList"/>
    <dgm:cxn modelId="{57078AA4-DC64-434C-86E5-28F8C7477512}" type="presParOf" srcId="{32A20933-FA4F-4DB7-8118-62613FCCBABA}" destId="{03836808-9CA9-4EEA-960B-48707151D95E}" srcOrd="2" destOrd="0" presId="urn:microsoft.com/office/officeart/2018/2/layout/IconVerticalSolidList"/>
    <dgm:cxn modelId="{3D404487-D462-43A2-A055-592C9CA3FA7E}" type="presParOf" srcId="{03836808-9CA9-4EEA-960B-48707151D95E}" destId="{E2CE31BB-2B2C-48FE-BCF4-4AD1C1AE59FF}" srcOrd="0" destOrd="0" presId="urn:microsoft.com/office/officeart/2018/2/layout/IconVerticalSolidList"/>
    <dgm:cxn modelId="{DB0F9511-FEB5-4516-8D86-5F80EB8B091D}" type="presParOf" srcId="{03836808-9CA9-4EEA-960B-48707151D95E}" destId="{65F1939A-E931-490E-8E6E-7A91CD00F111}" srcOrd="1" destOrd="0" presId="urn:microsoft.com/office/officeart/2018/2/layout/IconVerticalSolidList"/>
    <dgm:cxn modelId="{939082EC-BD79-48CF-9A5E-346B0921349F}" type="presParOf" srcId="{03836808-9CA9-4EEA-960B-48707151D95E}" destId="{8C7EF826-78E9-49D5-8A57-FDFA15A26D81}" srcOrd="2" destOrd="0" presId="urn:microsoft.com/office/officeart/2018/2/layout/IconVerticalSolidList"/>
    <dgm:cxn modelId="{C4347CFB-75AF-4415-936C-3E439E2527AF}" type="presParOf" srcId="{03836808-9CA9-4EEA-960B-48707151D95E}" destId="{0815B479-B6DB-4A15-9F69-7BE37858D20D}" srcOrd="3" destOrd="0" presId="urn:microsoft.com/office/officeart/2018/2/layout/IconVerticalSolidList"/>
    <dgm:cxn modelId="{4735602F-E02D-4047-BDB8-74A6799878E1}" type="presParOf" srcId="{32A20933-FA4F-4DB7-8118-62613FCCBABA}" destId="{94CDCF9C-6964-4AB0-9517-5130972E5407}" srcOrd="3" destOrd="0" presId="urn:microsoft.com/office/officeart/2018/2/layout/IconVerticalSolidList"/>
    <dgm:cxn modelId="{CC5673BE-C72D-4480-A855-7B8DB6E6342A}" type="presParOf" srcId="{32A20933-FA4F-4DB7-8118-62613FCCBABA}" destId="{F3A65C09-C3A5-48C7-B4A1-D2266F614190}" srcOrd="4" destOrd="0" presId="urn:microsoft.com/office/officeart/2018/2/layout/IconVerticalSolidList"/>
    <dgm:cxn modelId="{0D09DECF-7E9A-415E-9005-69CB5C653B17}" type="presParOf" srcId="{F3A65C09-C3A5-48C7-B4A1-D2266F614190}" destId="{151C072C-D8D2-4621-938D-7AD25492B30E}" srcOrd="0" destOrd="0" presId="urn:microsoft.com/office/officeart/2018/2/layout/IconVerticalSolidList"/>
    <dgm:cxn modelId="{2787E1B5-2B1D-47E6-BE96-37A87B424100}" type="presParOf" srcId="{F3A65C09-C3A5-48C7-B4A1-D2266F614190}" destId="{7776B7CE-02B9-4309-BEF8-9BDC084EF496}" srcOrd="1" destOrd="0" presId="urn:microsoft.com/office/officeart/2018/2/layout/IconVerticalSolidList"/>
    <dgm:cxn modelId="{51451E6D-B12D-47CF-926D-A507331E160A}" type="presParOf" srcId="{F3A65C09-C3A5-48C7-B4A1-D2266F614190}" destId="{B3C38413-66E5-4E0F-A5FB-501A762381A9}" srcOrd="2" destOrd="0" presId="urn:microsoft.com/office/officeart/2018/2/layout/IconVerticalSolidList"/>
    <dgm:cxn modelId="{C1BDB972-917B-43C6-B236-540B19B29022}" type="presParOf" srcId="{F3A65C09-C3A5-48C7-B4A1-D2266F614190}" destId="{82F1EF99-F29B-4136-BF48-87AF9ADCB9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D2B0D-A277-49EA-A968-54081204CF5C}">
      <dsp:nvSpPr>
        <dsp:cNvPr id="0" name=""/>
        <dsp:cNvSpPr/>
      </dsp:nvSpPr>
      <dsp:spPr>
        <a:xfrm>
          <a:off x="2587724" y="571132"/>
          <a:ext cx="5996891" cy="5996891"/>
        </a:xfrm>
        <a:prstGeom prst="pie">
          <a:avLst>
            <a:gd name="adj1" fmla="val 1620000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Plants need light for photosynthesis, but too much can cause photoinhibition.</a:t>
          </a:r>
        </a:p>
      </dsp:txBody>
      <dsp:txXfrm>
        <a:off x="5586169" y="1463526"/>
        <a:ext cx="2106051" cy="4212102"/>
      </dsp:txXfrm>
    </dsp:sp>
    <dsp:sp modelId="{090E3EE6-BCE3-4795-8CD4-084741B60BE6}">
      <dsp:nvSpPr>
        <dsp:cNvPr id="0" name=""/>
        <dsp:cNvSpPr/>
      </dsp:nvSpPr>
      <dsp:spPr>
        <a:xfrm>
          <a:off x="2444940" y="571132"/>
          <a:ext cx="5996891" cy="599689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Chlorophyll fluorescence (</a:t>
          </a:r>
          <a:r>
            <a:rPr lang="en-US" sz="2000" b="1" kern="1200" dirty="0" err="1">
              <a:latin typeface="+mn-lt"/>
            </a:rPr>
            <a:t>Fv</a:t>
          </a:r>
          <a:r>
            <a:rPr lang="en-US" sz="2000" b="1" kern="1200" dirty="0">
              <a:latin typeface="+mn-lt"/>
            </a:rPr>
            <a:t>/Fm) shows how efficient a plant’s photosystem II is.</a:t>
          </a:r>
        </a:p>
      </dsp:txBody>
      <dsp:txXfrm>
        <a:off x="3301639" y="1463526"/>
        <a:ext cx="2106051" cy="4212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D86904-D16E-4695-93B2-394BF6F8B43E}">
      <dsp:nvSpPr>
        <dsp:cNvPr id="0" name=""/>
        <dsp:cNvSpPr/>
      </dsp:nvSpPr>
      <dsp:spPr>
        <a:xfrm>
          <a:off x="76864" y="287596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B3890-365F-4CC3-B376-3A6B2FA0505E}">
      <dsp:nvSpPr>
        <dsp:cNvPr id="0" name=""/>
        <dsp:cNvSpPr/>
      </dsp:nvSpPr>
      <dsp:spPr>
        <a:xfrm>
          <a:off x="354094" y="564826"/>
          <a:ext cx="765683" cy="7656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37D91-D8FB-4A0D-9066-625ADC65523F}">
      <dsp:nvSpPr>
        <dsp:cNvPr id="0" name=""/>
        <dsp:cNvSpPr/>
      </dsp:nvSpPr>
      <dsp:spPr>
        <a:xfrm>
          <a:off x="1679895" y="287596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Short-term shading (like bagging) reduces light exposure.</a:t>
          </a:r>
        </a:p>
      </dsp:txBody>
      <dsp:txXfrm>
        <a:off x="1679895" y="287596"/>
        <a:ext cx="3111765" cy="1320143"/>
      </dsp:txXfrm>
    </dsp:sp>
    <dsp:sp modelId="{FA2EAE80-3593-4AC2-AAD4-D821BAA9E036}">
      <dsp:nvSpPr>
        <dsp:cNvPr id="0" name=""/>
        <dsp:cNvSpPr/>
      </dsp:nvSpPr>
      <dsp:spPr>
        <a:xfrm>
          <a:off x="5333862" y="287596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4705A-A4A5-4969-AD0F-FC715FC5CD48}">
      <dsp:nvSpPr>
        <dsp:cNvPr id="0" name=""/>
        <dsp:cNvSpPr/>
      </dsp:nvSpPr>
      <dsp:spPr>
        <a:xfrm>
          <a:off x="5611092" y="564826"/>
          <a:ext cx="765683" cy="7656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76AAF-F1A6-4FA9-9F21-1C57977E1947}">
      <dsp:nvSpPr>
        <dsp:cNvPr id="0" name=""/>
        <dsp:cNvSpPr/>
      </dsp:nvSpPr>
      <dsp:spPr>
        <a:xfrm>
          <a:off x="6936893" y="287596"/>
          <a:ext cx="3111765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Bagged leaves are dark-adapted → </a:t>
          </a:r>
          <a:r>
            <a:rPr lang="en-US" sz="2200" b="1" kern="1200"/>
            <a:t>recover efficiency</a:t>
          </a:r>
          <a:endParaRPr lang="en-US" sz="2200" kern="1200"/>
        </a:p>
      </dsp:txBody>
      <dsp:txXfrm>
        <a:off x="6936893" y="287596"/>
        <a:ext cx="3111765" cy="1320143"/>
      </dsp:txXfrm>
    </dsp:sp>
    <dsp:sp modelId="{9E9565FF-446D-445F-9A7F-F7815249737D}">
      <dsp:nvSpPr>
        <dsp:cNvPr id="0" name=""/>
        <dsp:cNvSpPr/>
      </dsp:nvSpPr>
      <dsp:spPr>
        <a:xfrm>
          <a:off x="76864" y="2378862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41CDF-E4C5-4F19-B55C-A2FA9BF7299B}">
      <dsp:nvSpPr>
        <dsp:cNvPr id="0" name=""/>
        <dsp:cNvSpPr/>
      </dsp:nvSpPr>
      <dsp:spPr>
        <a:xfrm>
          <a:off x="354094" y="2656092"/>
          <a:ext cx="765683" cy="7656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5E74E-DC2C-4530-9F7C-CAD67E0A4412}">
      <dsp:nvSpPr>
        <dsp:cNvPr id="0" name=""/>
        <dsp:cNvSpPr/>
      </dsp:nvSpPr>
      <dsp:spPr>
        <a:xfrm>
          <a:off x="1679895" y="2299033"/>
          <a:ext cx="3111765" cy="1479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This helps reveal the </a:t>
          </a:r>
          <a:r>
            <a:rPr lang="en-US" sz="2200" b="1" kern="1200"/>
            <a:t>maximum potential</a:t>
          </a:r>
          <a:r>
            <a:rPr lang="en-US" sz="2200" kern="1200"/>
            <a:t> of photosynthesis.</a:t>
          </a:r>
        </a:p>
      </dsp:txBody>
      <dsp:txXfrm>
        <a:off x="1679895" y="2299033"/>
        <a:ext cx="3111765" cy="1479801"/>
      </dsp:txXfrm>
    </dsp:sp>
    <dsp:sp modelId="{7D479D77-A49B-4EB4-ACD1-C896EF5807FC}">
      <dsp:nvSpPr>
        <dsp:cNvPr id="0" name=""/>
        <dsp:cNvSpPr/>
      </dsp:nvSpPr>
      <dsp:spPr>
        <a:xfrm>
          <a:off x="5333862" y="2378862"/>
          <a:ext cx="1320143" cy="13201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CA044-427A-4912-89B3-542ABAD70B05}">
      <dsp:nvSpPr>
        <dsp:cNvPr id="0" name=""/>
        <dsp:cNvSpPr/>
      </dsp:nvSpPr>
      <dsp:spPr>
        <a:xfrm>
          <a:off x="5611092" y="2656092"/>
          <a:ext cx="765683" cy="7656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57E1F-6B3C-458B-BC9F-4EB0CE97F934}">
      <dsp:nvSpPr>
        <dsp:cNvPr id="0" name=""/>
        <dsp:cNvSpPr/>
      </dsp:nvSpPr>
      <dsp:spPr>
        <a:xfrm>
          <a:off x="6727067" y="2378862"/>
          <a:ext cx="3531418" cy="1320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Rarely studied in combination with </a:t>
          </a:r>
          <a:r>
            <a:rPr lang="en-US" sz="2200" b="1" kern="1200"/>
            <a:t>natural vs. controlled light environments</a:t>
          </a:r>
          <a:endParaRPr lang="en-US" sz="2200" kern="1200"/>
        </a:p>
      </dsp:txBody>
      <dsp:txXfrm>
        <a:off x="6727067" y="2378862"/>
        <a:ext cx="3531418" cy="1320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14857-A8DD-4CF2-B7F8-68A01891AC4A}">
      <dsp:nvSpPr>
        <dsp:cNvPr id="0" name=""/>
        <dsp:cNvSpPr/>
      </dsp:nvSpPr>
      <dsp:spPr>
        <a:xfrm>
          <a:off x="213" y="550072"/>
          <a:ext cx="2577217" cy="3092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Studies mostly focus on </a:t>
          </a:r>
          <a:r>
            <a:rPr lang="en-US" sz="2000" b="1" kern="1200" dirty="0"/>
            <a:t>drought</a:t>
          </a:r>
          <a:r>
            <a:rPr lang="en-US" sz="2000" kern="1200" dirty="0"/>
            <a:t>, </a:t>
          </a:r>
          <a:r>
            <a:rPr lang="en-US" sz="2000" b="1" kern="1200" dirty="0"/>
            <a:t>heat</a:t>
          </a:r>
          <a:r>
            <a:rPr lang="en-US" sz="2000" kern="1200" dirty="0"/>
            <a:t>, or </a:t>
          </a:r>
          <a:r>
            <a:rPr lang="en-US" sz="2000" b="1" kern="1200" dirty="0"/>
            <a:t>whole-plant shading</a:t>
          </a:r>
          <a:endParaRPr lang="en-US" sz="2000" kern="1200" dirty="0"/>
        </a:p>
      </dsp:txBody>
      <dsp:txXfrm>
        <a:off x="213" y="1787136"/>
        <a:ext cx="2577217" cy="1855596"/>
      </dsp:txXfrm>
    </dsp:sp>
    <dsp:sp modelId="{FD1EE4FA-BF5E-4A2B-BDA9-CB09060F56C3}">
      <dsp:nvSpPr>
        <dsp:cNvPr id="0" name=""/>
        <dsp:cNvSpPr/>
      </dsp:nvSpPr>
      <dsp:spPr>
        <a:xfrm>
          <a:off x="213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</a:p>
      </dsp:txBody>
      <dsp:txXfrm>
        <a:off x="213" y="550072"/>
        <a:ext cx="2577217" cy="1237064"/>
      </dsp:txXfrm>
    </dsp:sp>
    <dsp:sp modelId="{3B2A2751-D223-4E92-A16B-1E77C6EA9ADD}">
      <dsp:nvSpPr>
        <dsp:cNvPr id="0" name=""/>
        <dsp:cNvSpPr/>
      </dsp:nvSpPr>
      <dsp:spPr>
        <a:xfrm>
          <a:off x="2783608" y="550072"/>
          <a:ext cx="2577217" cy="3092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Leaf-level light stress + short-term shading</a:t>
          </a:r>
          <a:r>
            <a:rPr lang="en-US" sz="2000" kern="1200" dirty="0"/>
            <a:t> = underexplored</a:t>
          </a:r>
        </a:p>
      </dsp:txBody>
      <dsp:txXfrm>
        <a:off x="2783608" y="1787136"/>
        <a:ext cx="2577217" cy="1855596"/>
      </dsp:txXfrm>
    </dsp:sp>
    <dsp:sp modelId="{ECFA2EBD-23CD-409C-BFF5-E03345E177CE}">
      <dsp:nvSpPr>
        <dsp:cNvPr id="0" name=""/>
        <dsp:cNvSpPr/>
      </dsp:nvSpPr>
      <dsp:spPr>
        <a:xfrm>
          <a:off x="2783608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  <a:endParaRPr lang="en-US" sz="6400" kern="1200" dirty="0"/>
        </a:p>
      </dsp:txBody>
      <dsp:txXfrm>
        <a:off x="2783608" y="550072"/>
        <a:ext cx="2577217" cy="1237064"/>
      </dsp:txXfrm>
    </dsp:sp>
    <dsp:sp modelId="{2C7AEDA0-292E-461F-8509-88456189E890}">
      <dsp:nvSpPr>
        <dsp:cNvPr id="0" name=""/>
        <dsp:cNvSpPr/>
      </dsp:nvSpPr>
      <dsp:spPr>
        <a:xfrm>
          <a:off x="5567003" y="550072"/>
          <a:ext cx="2577217" cy="3092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Few compare </a:t>
          </a:r>
          <a:r>
            <a:rPr lang="en-US" sz="2000" b="1" kern="1200" dirty="0"/>
            <a:t>greenhouse vs. outdoor</a:t>
          </a:r>
          <a:r>
            <a:rPr lang="en-US" sz="2000" kern="1200" dirty="0"/>
            <a:t> light at this scale</a:t>
          </a:r>
        </a:p>
      </dsp:txBody>
      <dsp:txXfrm>
        <a:off x="5567003" y="1787136"/>
        <a:ext cx="2577217" cy="1855596"/>
      </dsp:txXfrm>
    </dsp:sp>
    <dsp:sp modelId="{C02619A8-59C3-4311-A8BD-C916B07BFD78}">
      <dsp:nvSpPr>
        <dsp:cNvPr id="0" name=""/>
        <dsp:cNvSpPr/>
      </dsp:nvSpPr>
      <dsp:spPr>
        <a:xfrm>
          <a:off x="5567003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567003" y="550072"/>
        <a:ext cx="2577217" cy="1237064"/>
      </dsp:txXfrm>
    </dsp:sp>
    <dsp:sp modelId="{6E98F80E-5B62-4910-809E-DD765CE0F92E}">
      <dsp:nvSpPr>
        <dsp:cNvPr id="0" name=""/>
        <dsp:cNvSpPr/>
      </dsp:nvSpPr>
      <dsp:spPr>
        <a:xfrm>
          <a:off x="8350398" y="550072"/>
          <a:ext cx="2577217" cy="30926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0" rIns="254572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clear understanding of </a:t>
          </a:r>
          <a:r>
            <a:rPr lang="en-US" sz="2000" b="1" kern="1200" dirty="0"/>
            <a:t>how quickly leaves recover</a:t>
          </a:r>
          <a:r>
            <a:rPr lang="en-US" sz="2000" kern="1200" dirty="0"/>
            <a:t> under bagging</a:t>
          </a:r>
        </a:p>
      </dsp:txBody>
      <dsp:txXfrm>
        <a:off x="8350398" y="1787136"/>
        <a:ext cx="2577217" cy="1855596"/>
      </dsp:txXfrm>
    </dsp:sp>
    <dsp:sp modelId="{F0C2661B-9A28-49AB-A88F-84EA2EE03D4D}">
      <dsp:nvSpPr>
        <dsp:cNvPr id="0" name=""/>
        <dsp:cNvSpPr/>
      </dsp:nvSpPr>
      <dsp:spPr>
        <a:xfrm>
          <a:off x="8350398" y="550072"/>
          <a:ext cx="2577217" cy="1237064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572" tIns="165100" rIns="254572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350398" y="550072"/>
        <a:ext cx="2577217" cy="12370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702E6A-CCD3-44DB-A48B-8BECBFCEFDFB}">
      <dsp:nvSpPr>
        <dsp:cNvPr id="0" name=""/>
        <dsp:cNvSpPr/>
      </dsp:nvSpPr>
      <dsp:spPr>
        <a:xfrm>
          <a:off x="0" y="576183"/>
          <a:ext cx="5610400" cy="92216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CA5BDB-FD80-41B8-BDF6-1A0114D4E709}">
      <dsp:nvSpPr>
        <dsp:cNvPr id="0" name=""/>
        <dsp:cNvSpPr/>
      </dsp:nvSpPr>
      <dsp:spPr>
        <a:xfrm>
          <a:off x="206272" y="794146"/>
          <a:ext cx="521668" cy="521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40069-F0DE-4DA1-A7FE-625214C10F8D}">
      <dsp:nvSpPr>
        <dsp:cNvPr id="0" name=""/>
        <dsp:cNvSpPr/>
      </dsp:nvSpPr>
      <dsp:spPr>
        <a:xfrm>
          <a:off x="985966" y="795278"/>
          <a:ext cx="4177593" cy="319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98" tIns="33798" rIns="33798" bIns="3379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Species:</a:t>
          </a:r>
          <a:r>
            <a:rPr lang="en-US" sz="2000" kern="1200" dirty="0">
              <a:latin typeface="+mn-lt"/>
            </a:rPr>
            <a:t> Savoy cabbage (</a:t>
          </a:r>
          <a:r>
            <a:rPr lang="en-US" sz="2000" i="1" kern="1200" dirty="0">
              <a:latin typeface="+mn-lt"/>
            </a:rPr>
            <a:t>Brassica oleracea</a:t>
          </a:r>
          <a:r>
            <a:rPr lang="en-US" sz="2000" kern="1200" dirty="0">
              <a:latin typeface="+mn-lt"/>
            </a:rPr>
            <a:t>)</a:t>
          </a:r>
        </a:p>
      </dsp:txBody>
      <dsp:txXfrm>
        <a:off x="985966" y="795278"/>
        <a:ext cx="4177593" cy="319347"/>
      </dsp:txXfrm>
    </dsp:sp>
    <dsp:sp modelId="{E2CE31BB-2B2C-48FE-BCF4-4AD1C1AE59FF}">
      <dsp:nvSpPr>
        <dsp:cNvPr id="0" name=""/>
        <dsp:cNvSpPr/>
      </dsp:nvSpPr>
      <dsp:spPr>
        <a:xfrm>
          <a:off x="0" y="2138189"/>
          <a:ext cx="5610400" cy="9490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1939A-E931-490E-8E6E-7A91CD00F111}">
      <dsp:nvSpPr>
        <dsp:cNvPr id="0" name=""/>
        <dsp:cNvSpPr/>
      </dsp:nvSpPr>
      <dsp:spPr>
        <a:xfrm>
          <a:off x="206272" y="2368910"/>
          <a:ext cx="521668" cy="521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5B479-B6DB-4A15-9F69-7BE37858D20D}">
      <dsp:nvSpPr>
        <dsp:cNvPr id="0" name=""/>
        <dsp:cNvSpPr/>
      </dsp:nvSpPr>
      <dsp:spPr>
        <a:xfrm>
          <a:off x="1017256" y="2028438"/>
          <a:ext cx="4091534" cy="1047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98" tIns="33798" rIns="33798" bIns="337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Total Plants:</a:t>
          </a:r>
          <a:r>
            <a:rPr lang="en-US" sz="1800" kern="1200" dirty="0"/>
            <a:t> 10</a:t>
          </a:r>
          <a:br>
            <a:rPr lang="en-US" sz="1800" kern="1200" dirty="0"/>
          </a:br>
          <a:r>
            <a:rPr lang="en-US" sz="1800" kern="1200" dirty="0"/>
            <a:t>→ 5 in </a:t>
          </a:r>
          <a:r>
            <a:rPr lang="en-US" sz="1800" b="1" kern="1200" dirty="0"/>
            <a:t>natural sunlight (outside)</a:t>
          </a:r>
          <a:br>
            <a:rPr lang="en-US" sz="1800" b="1" kern="1200" dirty="0"/>
          </a:br>
          <a:r>
            <a:rPr lang="en-US" sz="1800" b="1" kern="1200" dirty="0"/>
            <a:t>→ 5 in filtered light (greenhouse)</a:t>
          </a:r>
          <a:endParaRPr lang="en-US" sz="1800" kern="1200" dirty="0"/>
        </a:p>
      </dsp:txBody>
      <dsp:txXfrm>
        <a:off x="1017256" y="2028438"/>
        <a:ext cx="4091534" cy="1047453"/>
      </dsp:txXfrm>
    </dsp:sp>
    <dsp:sp modelId="{151C072C-D8D2-4621-938D-7AD25492B30E}">
      <dsp:nvSpPr>
        <dsp:cNvPr id="0" name=""/>
        <dsp:cNvSpPr/>
      </dsp:nvSpPr>
      <dsp:spPr>
        <a:xfrm>
          <a:off x="0" y="3807704"/>
          <a:ext cx="5610400" cy="94941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6B7CE-02B9-4309-BEF8-9BDC084EF496}">
      <dsp:nvSpPr>
        <dsp:cNvPr id="0" name=""/>
        <dsp:cNvSpPr/>
      </dsp:nvSpPr>
      <dsp:spPr>
        <a:xfrm>
          <a:off x="206272" y="3937248"/>
          <a:ext cx="521668" cy="521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1EF99-F29B-4136-BF48-87AF9ADCB9C2}">
      <dsp:nvSpPr>
        <dsp:cNvPr id="0" name=""/>
        <dsp:cNvSpPr/>
      </dsp:nvSpPr>
      <dsp:spPr>
        <a:xfrm>
          <a:off x="836366" y="4163406"/>
          <a:ext cx="4744492" cy="241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98" tIns="33798" rIns="33798" bIns="3379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 Plant Setup:</a:t>
          </a:r>
          <a:br>
            <a:rPr lang="en-US" sz="1800" b="1" kern="1200" dirty="0"/>
          </a:br>
          <a:r>
            <a:rPr lang="en-US" sz="1800" b="1" kern="1200" dirty="0"/>
            <a:t>→ 1 unbagged</a:t>
          </a:r>
          <a:r>
            <a:rPr lang="en-US" sz="1800" kern="1200" dirty="0"/>
            <a:t> leaf (normal light)</a:t>
          </a:r>
          <a:br>
            <a:rPr lang="en-US" sz="1800" kern="1200" dirty="0"/>
          </a:br>
          <a:r>
            <a:rPr lang="en-US" sz="1800" kern="1200" dirty="0"/>
            <a:t>→ 1 </a:t>
          </a:r>
          <a:r>
            <a:rPr lang="en-US" sz="1800" b="1" kern="1200" dirty="0"/>
            <a:t>bagged</a:t>
          </a:r>
          <a:r>
            <a:rPr lang="en-US" sz="1800" kern="1200" dirty="0"/>
            <a:t> leaf (covered with white paper bag)</a:t>
          </a:r>
        </a:p>
      </dsp:txBody>
      <dsp:txXfrm>
        <a:off x="836366" y="4163406"/>
        <a:ext cx="4744492" cy="241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12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E65D0-B798-4693-9D7C-3CAA2DE25525}" type="datetimeFigureOut">
              <a:rPr lang="en-IN" smtClean="0"/>
              <a:t>07-12-2025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F358B-E571-4F9E-9FCE-B535BEEB14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332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F358B-E571-4F9E-9FCE-B535BEEB14A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3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Outdoor unbagged leaves experienced photoinhibition, but bagging did </a:t>
            </a:r>
            <a:r>
              <a:rPr lang="en-US" b="1" dirty="0"/>
              <a:t>not</a:t>
            </a:r>
            <a:r>
              <a:rPr lang="en-US" dirty="0"/>
              <a:t> enhance photosynthetic efficiency.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F358B-E571-4F9E-9FCE-B535BEEB14AA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96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6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3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99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85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79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4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2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5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4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9.svg" /><Relationship Id="rId4" Type="http://schemas.openxmlformats.org/officeDocument/2006/relationships/image" Target="../media/image28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43.svg" /><Relationship Id="rId5" Type="http://schemas.openxmlformats.org/officeDocument/2006/relationships/image" Target="../media/image42.png" /><Relationship Id="rId4" Type="http://schemas.openxmlformats.org/officeDocument/2006/relationships/image" Target="../media/image41.svg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decision.com/client-thank-you/" TargetMode="External" /><Relationship Id="rId2" Type="http://schemas.openxmlformats.org/officeDocument/2006/relationships/image" Target="../media/image44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 /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.xml" /><Relationship Id="rId11" Type="http://schemas.openxmlformats.org/officeDocument/2006/relationships/image" Target="../media/image7.svg" /><Relationship Id="rId5" Type="http://schemas.openxmlformats.org/officeDocument/2006/relationships/diagramQuickStyle" Target="../diagrams/quickStyle1.xml" /><Relationship Id="rId10" Type="http://schemas.openxmlformats.org/officeDocument/2006/relationships/image" Target="../media/image6.png" /><Relationship Id="rId4" Type="http://schemas.openxmlformats.org/officeDocument/2006/relationships/diagramLayout" Target="../diagrams/layout1.xml" /><Relationship Id="rId9" Type="http://schemas.openxmlformats.org/officeDocument/2006/relationships/image" Target="../media/image5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 /><Relationship Id="rId7" Type="http://schemas.microsoft.com/office/2007/relationships/diagramDrawing" Target="../diagrams/drawing4.xml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4.xml" /><Relationship Id="rId5" Type="http://schemas.openxmlformats.org/officeDocument/2006/relationships/diagramQuickStyle" Target="../diagrams/quickStyle4.xml" /><Relationship Id="rId4" Type="http://schemas.openxmlformats.org/officeDocument/2006/relationships/diagramLayout" Target="../diagrams/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rk green cabbage">
            <a:extLst>
              <a:ext uri="{FF2B5EF4-FFF2-40B4-BE49-F238E27FC236}">
                <a16:creationId xmlns:a16="http://schemas.microsoft.com/office/drawing/2014/main" id="{658015E2-C199-76CB-A033-0F21314385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728" r="-2" b="12875"/>
          <a:stretch>
            <a:fillRect/>
          </a:stretch>
        </p:blipFill>
        <p:spPr>
          <a:xfrm>
            <a:off x="0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C95A75-DAE0-CFAD-864B-13102EA13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8686800" cy="1910566"/>
          </a:xfrm>
        </p:spPr>
        <p:txBody>
          <a:bodyPr anchor="t">
            <a:normAutofit fontScale="90000"/>
          </a:bodyPr>
          <a:lstStyle/>
          <a:p>
            <a:pPr algn="l">
              <a:spcBef>
                <a:spcPts val="1000"/>
              </a:spcBef>
            </a:pPr>
            <a:r>
              <a:rPr lang="en-IN" sz="3100" b="1" i="1" dirty="0">
                <a:solidFill>
                  <a:srgbClr val="FFFFFF"/>
                </a:solidFill>
                <a:latin typeface="Book Antiqua"/>
              </a:rPr>
              <a:t>“</a:t>
            </a:r>
            <a:r>
              <a:rPr lang="en-IN" sz="3100" b="1" i="1" dirty="0">
                <a:solidFill>
                  <a:srgbClr val="FFFFFF"/>
                </a:solidFill>
                <a:latin typeface="Aptos Display (Headings)"/>
              </a:rPr>
              <a:t>Impact of Light Environment and Leaf-Level Shading on Photosynthetic Performance in Savoy Cabbage (Brassica oleracea)”</a:t>
            </a:r>
            <a:endParaRPr lang="en-US" sz="3100" b="1" i="1" dirty="0">
              <a:solidFill>
                <a:srgbClr val="FFFFFF"/>
              </a:solidFill>
              <a:latin typeface="Aptos Display (Headings)"/>
            </a:endParaRPr>
          </a:p>
          <a:p>
            <a:pPr algn="l">
              <a:spcBef>
                <a:spcPts val="1000"/>
              </a:spcBef>
            </a:pPr>
            <a:br>
              <a:rPr lang="en-US" sz="1900" dirty="0">
                <a:latin typeface="Aptos"/>
              </a:rPr>
            </a:br>
            <a:endParaRPr lang="en-US" sz="1900" dirty="0">
              <a:solidFill>
                <a:srgbClr val="FFFFFF"/>
              </a:solidFill>
              <a:latin typeface="Apto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BEFE96-AC21-A136-9D3F-E9A76A9216F4}"/>
              </a:ext>
            </a:extLst>
          </p:cNvPr>
          <p:cNvSpPr txBox="1"/>
          <p:nvPr/>
        </p:nvSpPr>
        <p:spPr>
          <a:xfrm>
            <a:off x="7682822" y="4445168"/>
            <a:ext cx="408432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Master’s course – Plant chemistry</a:t>
            </a:r>
          </a:p>
          <a:p>
            <a:endParaRPr lang="en-IN" sz="20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Rohith </a:t>
            </a:r>
            <a:r>
              <a:rPr lang="en-IN" sz="20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sai</a:t>
            </a:r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 </a:t>
            </a:r>
            <a:r>
              <a:rPr lang="en-IN" sz="200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Pranjel</a:t>
            </a:r>
            <a:endParaRPr lang="en-IN" sz="20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43814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344E-31CC-1E4E-3C37-8C7EC1F0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222222"/>
                </a:solidFill>
                <a:cs typeface="Arial"/>
              </a:rPr>
              <a:t>Experimental Timeline</a:t>
            </a:r>
            <a:endParaRPr lang="en-US" sz="3200" dirty="0"/>
          </a:p>
          <a:p>
            <a:r>
              <a:rPr lang="en-US" sz="2400" i="1" dirty="0">
                <a:solidFill>
                  <a:srgbClr val="222222"/>
                </a:solidFill>
                <a:latin typeface="+mn-lt"/>
                <a:cs typeface="Arial"/>
              </a:rPr>
              <a:t>Measurement Schedule (30 May – 4 June 2025)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D068F9-3021-B195-4C7C-B5F9D6309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97655"/>
              </p:ext>
            </p:extLst>
          </p:nvPr>
        </p:nvGraphicFramePr>
        <p:xfrm>
          <a:off x="838200" y="1825625"/>
          <a:ext cx="10515600" cy="207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2117507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58026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85178855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0545956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36700822"/>
                    </a:ext>
                  </a:extLst>
                </a:gridCol>
              </a:tblGrid>
              <a:tr h="519527"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DARK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LIGHT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GAS EXCHANGE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236688"/>
                  </a:ext>
                </a:extLst>
              </a:tr>
              <a:tr h="519527">
                <a:tc>
                  <a:txBody>
                    <a:bodyPr/>
                    <a:lstStyle/>
                    <a:p>
                      <a:r>
                        <a:rPr lang="en-US"/>
                        <a:t>JUNE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500440"/>
                  </a:ext>
                </a:extLst>
              </a:tr>
              <a:tr h="519527">
                <a:tc>
                  <a:txBody>
                    <a:bodyPr/>
                    <a:lstStyle/>
                    <a:p>
                      <a:r>
                        <a:rPr lang="en-US"/>
                        <a:t>JUNE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880956"/>
                  </a:ext>
                </a:extLst>
              </a:tr>
              <a:tr h="519527">
                <a:tc>
                  <a:txBody>
                    <a:bodyPr/>
                    <a:lstStyle/>
                    <a:p>
                      <a:r>
                        <a:rPr lang="en-US"/>
                        <a:t>JUNE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23651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BC3337E0-0424-3FFA-9C7D-7AF98B255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9374" y="2303745"/>
            <a:ext cx="475990" cy="47599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BA4B6731-8758-D6C3-F515-7A669AFDC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9373" y="2867415"/>
            <a:ext cx="475990" cy="47599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14A0897-88E7-80B2-58DE-9A768E67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222" y="2397689"/>
            <a:ext cx="475990" cy="475990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9C0E3164-53AC-6C4E-DF67-74598704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4716" y="2272429"/>
            <a:ext cx="475990" cy="47599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6E56A30B-8AC3-89EA-B7EA-157D20B5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921" y="2272429"/>
            <a:ext cx="475990" cy="47599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98A57B8-206E-5F15-8EF8-793EB5E8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318" y="3399770"/>
            <a:ext cx="475990" cy="47599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B6174F-FB04-D07F-9E29-18D4537F2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921" y="3431085"/>
            <a:ext cx="475990" cy="47599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9FF6FCD-2EDA-1984-B6C0-DEAC7D372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4798" y="3399770"/>
            <a:ext cx="475990" cy="47599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099A91C6-B250-A29E-4FC1-D46D05563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4221" y="3399770"/>
            <a:ext cx="475990" cy="475990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851A952-9D74-5990-6F19-F6972B0A9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9098" y="2836099"/>
            <a:ext cx="475990" cy="47599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EAA241EA-A215-40B7-4BC5-0826FCEE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7920" y="2867414"/>
            <a:ext cx="475990" cy="47599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2C0D7946-444A-5612-F768-126809B76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8964" y="2836101"/>
            <a:ext cx="601250" cy="6534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83CF52-A1D7-6C41-0337-E2DE88438902}"/>
              </a:ext>
            </a:extLst>
          </p:cNvPr>
          <p:cNvSpPr txBox="1"/>
          <p:nvPr/>
        </p:nvSpPr>
        <p:spPr>
          <a:xfrm>
            <a:off x="736949" y="4797469"/>
            <a:ext cx="105302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2000" b="1" dirty="0">
                <a:solidFill>
                  <a:srgbClr val="222222"/>
                </a:solidFill>
                <a:cs typeface="Arial"/>
              </a:rPr>
              <a:t>Gas exchange</a:t>
            </a:r>
            <a:r>
              <a:rPr lang="en-US" sz="2000" dirty="0">
                <a:solidFill>
                  <a:srgbClr val="222222"/>
                </a:solidFill>
                <a:cs typeface="Arial"/>
              </a:rPr>
              <a:t>: Measured using </a:t>
            </a:r>
            <a:r>
              <a:rPr lang="en-US" sz="2000" b="1" dirty="0">
                <a:solidFill>
                  <a:srgbClr val="222222"/>
                </a:solidFill>
                <a:cs typeface="Arial"/>
              </a:rPr>
              <a:t>GAS 3000</a:t>
            </a:r>
            <a:r>
              <a:rPr lang="en-US" sz="2000" dirty="0">
                <a:solidFill>
                  <a:srgbClr val="222222"/>
                </a:solidFill>
                <a:cs typeface="Arial"/>
              </a:rPr>
              <a:t> on Day 3 &amp; Day 5</a:t>
            </a:r>
          </a:p>
          <a:p>
            <a:pPr>
              <a:buFont typeface=""/>
              <a:buChar char="•"/>
            </a:pPr>
            <a:r>
              <a:rPr lang="en-US" sz="2000" b="1" dirty="0">
                <a:solidFill>
                  <a:srgbClr val="222222"/>
                </a:solidFill>
                <a:cs typeface="Arial"/>
              </a:rPr>
              <a:t>PAM fluorescence</a:t>
            </a:r>
            <a:r>
              <a:rPr lang="en-US" sz="2000" dirty="0">
                <a:solidFill>
                  <a:srgbClr val="222222"/>
                </a:solidFill>
                <a:cs typeface="Arial"/>
              </a:rPr>
              <a:t>: </a:t>
            </a:r>
            <a:r>
              <a:rPr lang="en-US" sz="2000" dirty="0" err="1">
                <a:solidFill>
                  <a:srgbClr val="222222"/>
                </a:solidFill>
                <a:cs typeface="Arial"/>
              </a:rPr>
              <a:t>Fv</a:t>
            </a:r>
            <a:r>
              <a:rPr lang="en-US" sz="2000" dirty="0">
                <a:solidFill>
                  <a:srgbClr val="222222"/>
                </a:solidFill>
                <a:cs typeface="Arial"/>
              </a:rPr>
              <a:t>/Fm (dark yield), light yield, and PAM every day</a:t>
            </a:r>
          </a:p>
          <a:p>
            <a:pPr>
              <a:buFont typeface=""/>
              <a:buChar char="•"/>
            </a:pPr>
            <a:r>
              <a:rPr lang="en-US" sz="2000" b="1" dirty="0">
                <a:solidFill>
                  <a:srgbClr val="222222"/>
                </a:solidFill>
                <a:cs typeface="Arial"/>
              </a:rPr>
              <a:t>Consistent sampling</a:t>
            </a:r>
            <a:r>
              <a:rPr lang="en-US" sz="2000" dirty="0">
                <a:solidFill>
                  <a:srgbClr val="222222"/>
                </a:solidFill>
                <a:cs typeface="Arial"/>
              </a:rPr>
              <a:t>: Same leaves monitored throughout</a:t>
            </a:r>
          </a:p>
        </p:txBody>
      </p:sp>
    </p:spTree>
    <p:extLst>
      <p:ext uri="{BB962C8B-B14F-4D97-AF65-F5344CB8AC3E}">
        <p14:creationId xmlns:p14="http://schemas.microsoft.com/office/powerpoint/2010/main" val="2493587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 descr="A group of bags in pots&#10;&#10;AI-generated content may be incorrect.">
            <a:extLst>
              <a:ext uri="{FF2B5EF4-FFF2-40B4-BE49-F238E27FC236}">
                <a16:creationId xmlns:a16="http://schemas.microsoft.com/office/drawing/2014/main" id="{B6D82B79-CAF5-68A4-CA36-0656AAEE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6318"/>
            <a:ext cx="4185915" cy="2769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87917A-E3FE-C090-9B99-0F410CD86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15030"/>
          <a:stretch>
            <a:fillRect/>
          </a:stretch>
        </p:blipFill>
        <p:spPr>
          <a:xfrm>
            <a:off x="6558312" y="3412768"/>
            <a:ext cx="4185915" cy="275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96236B-4190-A328-FF7C-3BB61428D525}"/>
              </a:ext>
            </a:extLst>
          </p:cNvPr>
          <p:cNvSpPr txBox="1"/>
          <p:nvPr/>
        </p:nvSpPr>
        <p:spPr>
          <a:xfrm>
            <a:off x="1000766" y="2835680"/>
            <a:ext cx="381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Outside - UV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BB656-7390-BEA2-B90A-51BB3E78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59" y="3271329"/>
            <a:ext cx="4185915" cy="2820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488EB-F38C-B2C8-3165-58579E41CDB7}"/>
              </a:ext>
            </a:extLst>
          </p:cNvPr>
          <p:cNvSpPr txBox="1"/>
          <p:nvPr/>
        </p:nvSpPr>
        <p:spPr>
          <a:xfrm>
            <a:off x="1000766" y="6069204"/>
            <a:ext cx="410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PAM fluorimeter (Dark and light yield)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205121-DB66-E012-120C-17B03AAA6615}"/>
              </a:ext>
            </a:extLst>
          </p:cNvPr>
          <p:cNvSpPr txBox="1"/>
          <p:nvPr/>
        </p:nvSpPr>
        <p:spPr>
          <a:xfrm>
            <a:off x="6509062" y="6253870"/>
            <a:ext cx="474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GFS–3000 portable photosynthesis system</a:t>
            </a:r>
          </a:p>
        </p:txBody>
      </p:sp>
      <p:pic>
        <p:nvPicPr>
          <p:cNvPr id="14" name="Picture 13" descr="A group of plants in pots&#10;&#10;AI-generated content may be incorrect.">
            <a:extLst>
              <a:ext uri="{FF2B5EF4-FFF2-40B4-BE49-F238E27FC236}">
                <a16:creationId xmlns:a16="http://schemas.microsoft.com/office/drawing/2014/main" id="{30E0F7A7-DF1D-7698-A1C4-5141F26884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82" r="12647" b="9463"/>
          <a:stretch>
            <a:fillRect/>
          </a:stretch>
        </p:blipFill>
        <p:spPr>
          <a:xfrm>
            <a:off x="6558312" y="139581"/>
            <a:ext cx="4185915" cy="2613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DEA47A-FD91-380A-0C45-9AFD7EBE605E}"/>
              </a:ext>
            </a:extLst>
          </p:cNvPr>
          <p:cNvSpPr txBox="1"/>
          <p:nvPr/>
        </p:nvSpPr>
        <p:spPr>
          <a:xfrm>
            <a:off x="7104185" y="2835680"/>
            <a:ext cx="325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Greenhouse - control</a:t>
            </a:r>
          </a:p>
        </p:txBody>
      </p:sp>
    </p:spTree>
    <p:extLst>
      <p:ext uri="{BB962C8B-B14F-4D97-AF65-F5344CB8AC3E}">
        <p14:creationId xmlns:p14="http://schemas.microsoft.com/office/powerpoint/2010/main" val="148419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7A1395-6E38-62F9-0C0D-CCE56021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982" y="180870"/>
            <a:ext cx="3727939" cy="23614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Measurement Parameters &amp; Devices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EDC983-9C12-8B04-C961-356FCF9AD3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116717"/>
              </p:ext>
            </p:extLst>
          </p:nvPr>
        </p:nvGraphicFramePr>
        <p:xfrm>
          <a:off x="4496340" y="640080"/>
          <a:ext cx="6770724" cy="565851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58380">
                  <a:extLst>
                    <a:ext uri="{9D8B030D-6E8A-4147-A177-3AD203B41FA5}">
                      <a16:colId xmlns:a16="http://schemas.microsoft.com/office/drawing/2014/main" val="1350446940"/>
                    </a:ext>
                  </a:extLst>
                </a:gridCol>
                <a:gridCol w="2350023">
                  <a:extLst>
                    <a:ext uri="{9D8B030D-6E8A-4147-A177-3AD203B41FA5}">
                      <a16:colId xmlns:a16="http://schemas.microsoft.com/office/drawing/2014/main" val="2541281946"/>
                    </a:ext>
                  </a:extLst>
                </a:gridCol>
                <a:gridCol w="2362321">
                  <a:extLst>
                    <a:ext uri="{9D8B030D-6E8A-4147-A177-3AD203B41FA5}">
                      <a16:colId xmlns:a16="http://schemas.microsoft.com/office/drawing/2014/main" val="2840281674"/>
                    </a:ext>
                  </a:extLst>
                </a:gridCol>
              </a:tblGrid>
              <a:tr h="6846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Parameter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269780" marR="161867" marT="161867" marB="16186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Explanation</a:t>
                      </a:r>
                      <a:endParaRPr lang="en-US" sz="2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269780" marR="161867" marT="161867" marB="161867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lt"/>
                        </a:rPr>
                        <a:t>Instrument</a:t>
                      </a:r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j-lt"/>
                      </a:endParaRPr>
                    </a:p>
                  </a:txBody>
                  <a:tcPr marL="269780" marR="161867" marT="161867" marB="161867"/>
                </a:tc>
                <a:extLst>
                  <a:ext uri="{0D108BD9-81ED-4DB2-BD59-A6C34878D82A}">
                    <a16:rowId xmlns:a16="http://schemas.microsoft.com/office/drawing/2014/main" val="192907968"/>
                  </a:ext>
                </a:extLst>
              </a:tr>
              <a:tr h="1080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Dark Yield (</a:t>
                      </a:r>
                      <a:r>
                        <a:rPr lang="en-US" sz="1800" b="1" u="none" strike="noStrike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Fv</a:t>
                      </a: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/Fm)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Maximum PS II efficiency (dark-adapted)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PAM Fluorometer</a:t>
                      </a:r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extLst>
                  <a:ext uri="{0D108BD9-81ED-4DB2-BD59-A6C34878D82A}">
                    <a16:rowId xmlns:a16="http://schemas.microsoft.com/office/drawing/2014/main" val="1654843399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Light Yield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Efficiency under actinic light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PAM Fluorometer</a:t>
                      </a:r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extLst>
                  <a:ext uri="{0D108BD9-81ED-4DB2-BD59-A6C34878D82A}">
                    <a16:rowId xmlns:a16="http://schemas.microsoft.com/office/drawing/2014/main" val="4116653659"/>
                  </a:ext>
                </a:extLst>
              </a:tr>
              <a:tr h="8270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PAM Value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Yield at constant actinic light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PAM Fluorometer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extLst>
                  <a:ext uri="{0D108BD9-81ED-4DB2-BD59-A6C34878D82A}">
                    <a16:rowId xmlns:a16="http://schemas.microsoft.com/office/drawing/2014/main" val="3103052244"/>
                  </a:ext>
                </a:extLst>
              </a:tr>
              <a:tr h="1080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 (CO₂ Uptake)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Photosynthetic rate</a:t>
                      </a:r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GAS 3000 Portable Photosynthesis System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extLst>
                  <a:ext uri="{0D108BD9-81ED-4DB2-BD59-A6C34878D82A}">
                    <a16:rowId xmlns:a16="http://schemas.microsoft.com/office/drawing/2014/main" val="4126501851"/>
                  </a:ext>
                </a:extLst>
              </a:tr>
              <a:tr h="1080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 (H₂O Loss)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Transpiration rate</a:t>
                      </a:r>
                      <a:endParaRPr lang="en-US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GAS 3000 Portable Photosynthesis System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69780" marR="140286" marT="140286" marB="140286"/>
                </a:tc>
                <a:extLst>
                  <a:ext uri="{0D108BD9-81ED-4DB2-BD59-A6C34878D82A}">
                    <a16:rowId xmlns:a16="http://schemas.microsoft.com/office/drawing/2014/main" val="2002286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99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E32B-1FAD-1D25-233F-83D9BBC6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21" y="200968"/>
            <a:ext cx="10168128" cy="1356426"/>
          </a:xfrm>
        </p:spPr>
        <p:txBody>
          <a:bodyPr>
            <a:noAutofit/>
          </a:bodyPr>
          <a:lstStyle/>
          <a:p>
            <a:r>
              <a:rPr lang="en-IN" sz="3200" dirty="0"/>
              <a:t>Results: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PAM values by location and Treatment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4A0A46B-2201-6951-8DC9-98B224CA7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348646"/>
            <a:ext cx="3872243" cy="29868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Stronger physiological response to sunlight</a:t>
            </a:r>
          </a:p>
          <a:p>
            <a:r>
              <a:rPr lang="en-US" sz="2400" dirty="0"/>
              <a:t>Greenhouse unbagged,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inconsistent UV exposure,</a:t>
            </a:r>
            <a:r>
              <a:rPr lang="en-US" sz="2400" dirty="0">
                <a:sym typeface="Wingdings" panose="05000000000000000000" pitchFamily="2" charset="2"/>
              </a:rPr>
              <a:t> or protection mechanisms</a:t>
            </a:r>
            <a:endParaRPr lang="en-US" sz="2400" dirty="0"/>
          </a:p>
        </p:txBody>
      </p:sp>
      <p:pic>
        <p:nvPicPr>
          <p:cNvPr id="5" name="Content Placeholder 4" descr="A diagram with a graph&#10;&#10;AI-generated content may be incorrect.">
            <a:extLst>
              <a:ext uri="{FF2B5EF4-FFF2-40B4-BE49-F238E27FC236}">
                <a16:creationId xmlns:a16="http://schemas.microsoft.com/office/drawing/2014/main" id="{A74C5501-52B0-9B0E-AA13-0D6B308E9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4667" r="2404" b="-2"/>
          <a:stretch>
            <a:fillRect/>
          </a:stretch>
        </p:blipFill>
        <p:spPr>
          <a:xfrm>
            <a:off x="393121" y="2405012"/>
            <a:ext cx="6625211" cy="384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78483-9630-F0B1-8D3B-980195E82487}"/>
              </a:ext>
            </a:extLst>
          </p:cNvPr>
          <p:cNvSpPr txBox="1"/>
          <p:nvPr/>
        </p:nvSpPr>
        <p:spPr>
          <a:xfrm>
            <a:off x="6359402" y="6183137"/>
            <a:ext cx="105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N=5</a:t>
            </a:r>
          </a:p>
        </p:txBody>
      </p:sp>
    </p:spTree>
    <p:extLst>
      <p:ext uri="{BB962C8B-B14F-4D97-AF65-F5344CB8AC3E}">
        <p14:creationId xmlns:p14="http://schemas.microsoft.com/office/powerpoint/2010/main" val="211300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8713-CC18-7178-A490-BCEEA681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64" y="478301"/>
            <a:ext cx="10168128" cy="1179576"/>
          </a:xfrm>
        </p:spPr>
        <p:txBody>
          <a:bodyPr>
            <a:normAutofit/>
          </a:bodyPr>
          <a:lstStyle/>
          <a:p>
            <a:r>
              <a:rPr lang="en-US" sz="3200" dirty="0"/>
              <a:t>Dark Yield (</a:t>
            </a:r>
            <a:r>
              <a:rPr lang="en-US" sz="3200" dirty="0" err="1"/>
              <a:t>Fv</a:t>
            </a:r>
            <a:r>
              <a:rPr lang="en-US" sz="3200" dirty="0"/>
              <a:t>/Fm) by location and treatment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72F7CE-0D53-9E52-FFB9-8F3936D0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 Outside-bagged </a:t>
            </a:r>
            <a:r>
              <a:rPr lang="en-US" sz="2400" dirty="0">
                <a:sym typeface="Wingdings" panose="05000000000000000000" pitchFamily="2" charset="2"/>
              </a:rPr>
              <a:t> highest, suggesting healthier PS II systems</a:t>
            </a:r>
          </a:p>
          <a:p>
            <a:r>
              <a:rPr lang="en-US" sz="2400" dirty="0">
                <a:sym typeface="Wingdings" panose="05000000000000000000" pitchFamily="2" charset="2"/>
              </a:rPr>
              <a:t>Greenhouse unbagged  indicating higher stress or damage to PS II	</a:t>
            </a:r>
            <a:endParaRPr lang="en-US" sz="2400" dirty="0"/>
          </a:p>
        </p:txBody>
      </p:sp>
      <p:pic>
        <p:nvPicPr>
          <p:cNvPr id="5" name="Content Placeholder 4" descr="A graph with a row of boxes&#10;&#10;AI-generated content may be incorrect.">
            <a:extLst>
              <a:ext uri="{FF2B5EF4-FFF2-40B4-BE49-F238E27FC236}">
                <a16:creationId xmlns:a16="http://schemas.microsoft.com/office/drawing/2014/main" id="{14E26511-E4ED-B821-FE13-9B848F23F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6" t="4783" r="-2" b="-2"/>
          <a:stretch>
            <a:fillRect/>
          </a:stretch>
        </p:blipFill>
        <p:spPr>
          <a:xfrm>
            <a:off x="174064" y="2401556"/>
            <a:ext cx="6744095" cy="37706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DC29D-B7F9-78FB-E2E4-51D090242873}"/>
              </a:ext>
            </a:extLst>
          </p:cNvPr>
          <p:cNvSpPr txBox="1"/>
          <p:nvPr/>
        </p:nvSpPr>
        <p:spPr>
          <a:xfrm>
            <a:off x="6234516" y="5987534"/>
            <a:ext cx="100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N= 5</a:t>
            </a:r>
          </a:p>
        </p:txBody>
      </p:sp>
    </p:spTree>
    <p:extLst>
      <p:ext uri="{BB962C8B-B14F-4D97-AF65-F5344CB8AC3E}">
        <p14:creationId xmlns:p14="http://schemas.microsoft.com/office/powerpoint/2010/main" val="2943448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F370-2072-7224-AB86-D08DDCB6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28" y="407963"/>
            <a:ext cx="10168128" cy="1179576"/>
          </a:xfrm>
        </p:spPr>
        <p:txBody>
          <a:bodyPr>
            <a:normAutofit/>
          </a:bodyPr>
          <a:lstStyle/>
          <a:p>
            <a:r>
              <a:rPr lang="en-IN" sz="3200" dirty="0"/>
              <a:t>Light yield (</a:t>
            </a:r>
            <a:r>
              <a:rPr lang="el-GR" sz="3200" dirty="0"/>
              <a:t>Δ</a:t>
            </a:r>
            <a:r>
              <a:rPr lang="en-IN" sz="3200" dirty="0"/>
              <a:t>F/Fm) by treatment and location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A0DED-334E-0BBF-464B-97EAF2A2B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Greenhouse-unbagged plants best under light </a:t>
            </a:r>
            <a:r>
              <a:rPr lang="en-US" sz="2400" dirty="0">
                <a:sym typeface="Wingdings" panose="05000000000000000000" pitchFamily="2" charset="2"/>
              </a:rPr>
              <a:t> higher photosynthetic yield</a:t>
            </a:r>
          </a:p>
          <a:p>
            <a:r>
              <a:rPr lang="en-US" sz="2400" dirty="0"/>
              <a:t>Both outside </a:t>
            </a:r>
            <a:r>
              <a:rPr lang="en-US" sz="2400" dirty="0">
                <a:sym typeface="Wingdings" panose="05000000000000000000" pitchFamily="2" charset="2"/>
              </a:rPr>
              <a:t> lower light yield, possibly due to UV stress or stomatal limitations</a:t>
            </a:r>
            <a:endParaRPr lang="en-US" sz="2400" dirty="0"/>
          </a:p>
        </p:txBody>
      </p:sp>
      <p:pic>
        <p:nvPicPr>
          <p:cNvPr id="5" name="Content Placeholder 4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A9565678-821D-C0CF-2441-3CC247055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9" r="237" b="-2"/>
          <a:stretch>
            <a:fillRect/>
          </a:stretch>
        </p:blipFill>
        <p:spPr>
          <a:xfrm>
            <a:off x="311700" y="2276007"/>
            <a:ext cx="6686059" cy="37704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553B97-AA0A-57BD-5921-AF3B362E36EE}"/>
              </a:ext>
            </a:extLst>
          </p:cNvPr>
          <p:cNvSpPr txBox="1"/>
          <p:nvPr/>
        </p:nvSpPr>
        <p:spPr>
          <a:xfrm>
            <a:off x="6271189" y="5765086"/>
            <a:ext cx="96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N=5</a:t>
            </a:r>
          </a:p>
        </p:txBody>
      </p:sp>
    </p:spTree>
    <p:extLst>
      <p:ext uri="{BB962C8B-B14F-4D97-AF65-F5344CB8AC3E}">
        <p14:creationId xmlns:p14="http://schemas.microsoft.com/office/powerpoint/2010/main" val="42798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B681-C02F-6F90-5DE8-27950203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2" y="402500"/>
            <a:ext cx="10168128" cy="1179576"/>
          </a:xfrm>
        </p:spPr>
        <p:txBody>
          <a:bodyPr>
            <a:normAutofit/>
          </a:bodyPr>
          <a:lstStyle/>
          <a:p>
            <a:r>
              <a:rPr lang="en-IN" sz="3200" dirty="0"/>
              <a:t>Effects of location and bagging on photosynthetic 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A9ADD9-B83E-311E-E0D6-9AEC0A97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endParaRPr lang="en-US" sz="1800" dirty="0"/>
          </a:p>
          <a:p>
            <a:r>
              <a:rPr lang="en-US" sz="1800" dirty="0"/>
              <a:t>Outside bagged </a:t>
            </a:r>
            <a:r>
              <a:rPr lang="en-US" sz="1800" dirty="0">
                <a:sym typeface="Wingdings" panose="05000000000000000000" pitchFamily="2" charset="2"/>
              </a:rPr>
              <a:t> -0.01 </a:t>
            </a:r>
            <a:endParaRPr lang="en-US" sz="1800" dirty="0"/>
          </a:p>
        </p:txBody>
      </p:sp>
      <p:pic>
        <p:nvPicPr>
          <p:cNvPr id="5" name="Content Placeholder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0C7B7531-EC99-B204-B6D1-791C103D9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807" r="1341" b="-2"/>
          <a:stretch>
            <a:fillRect/>
          </a:stretch>
        </p:blipFill>
        <p:spPr>
          <a:xfrm>
            <a:off x="191016" y="2255520"/>
            <a:ext cx="6868545" cy="3916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FBB74-7861-5F1A-1726-A377301522B4}"/>
              </a:ext>
            </a:extLst>
          </p:cNvPr>
          <p:cNvSpPr txBox="1"/>
          <p:nvPr/>
        </p:nvSpPr>
        <p:spPr>
          <a:xfrm>
            <a:off x="6381135" y="6086168"/>
            <a:ext cx="92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N=5</a:t>
            </a:r>
          </a:p>
        </p:txBody>
      </p:sp>
    </p:spTree>
    <p:extLst>
      <p:ext uri="{BB962C8B-B14F-4D97-AF65-F5344CB8AC3E}">
        <p14:creationId xmlns:p14="http://schemas.microsoft.com/office/powerpoint/2010/main" val="223690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55486-07B4-5DBB-D20E-D461F178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96" y="402500"/>
            <a:ext cx="10168128" cy="1179576"/>
          </a:xfrm>
        </p:spPr>
        <p:txBody>
          <a:bodyPr>
            <a:normAutofit/>
          </a:bodyPr>
          <a:lstStyle/>
          <a:p>
            <a:r>
              <a:rPr lang="en-IN" sz="3200" dirty="0"/>
              <a:t>Effects of location and bagging on Transpiration 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573DD-C10A-7496-5273-952E338AB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Autofit/>
          </a:bodyPr>
          <a:lstStyle/>
          <a:p>
            <a:r>
              <a:rPr lang="en-US" sz="2400" dirty="0"/>
              <a:t>Outside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↓compared to the greenhouse conditions overall</a:t>
            </a:r>
            <a:endParaRPr lang="en-US" sz="2400" dirty="0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05CFA7E7-7971-2B2C-D700-64C03BE2D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6" r="641" b="-2"/>
          <a:stretch>
            <a:fillRect/>
          </a:stretch>
        </p:blipFill>
        <p:spPr>
          <a:xfrm>
            <a:off x="260371" y="2342551"/>
            <a:ext cx="6582880" cy="3928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3EA56B-0450-6C48-36C5-661C505F06E1}"/>
              </a:ext>
            </a:extLst>
          </p:cNvPr>
          <p:cNvSpPr txBox="1"/>
          <p:nvPr/>
        </p:nvSpPr>
        <p:spPr>
          <a:xfrm>
            <a:off x="6430297" y="6086168"/>
            <a:ext cx="825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N=5</a:t>
            </a:r>
          </a:p>
        </p:txBody>
      </p:sp>
    </p:spTree>
    <p:extLst>
      <p:ext uri="{BB962C8B-B14F-4D97-AF65-F5344CB8AC3E}">
        <p14:creationId xmlns:p14="http://schemas.microsoft.com/office/powerpoint/2010/main" val="1995571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AF452-7E93-4134-804E-8B0BD085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SUMMARY TABLE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36C881-AE53-F16F-7A97-D45421564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151553"/>
              </p:ext>
            </p:extLst>
          </p:nvPr>
        </p:nvGraphicFramePr>
        <p:xfrm>
          <a:off x="884255" y="1825625"/>
          <a:ext cx="1046954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065">
                  <a:extLst>
                    <a:ext uri="{9D8B030D-6E8A-4147-A177-3AD203B41FA5}">
                      <a16:colId xmlns:a16="http://schemas.microsoft.com/office/drawing/2014/main" val="3061018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602815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121290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537875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4694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OUTSIDE UNBAGGED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OUTSIDE 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BAGGED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GREENHOUSE UNBAGGED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GREENHOUSE BAGGED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55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DARK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549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60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PAM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18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CO2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671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TRANSPIRATION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251171"/>
                  </a:ext>
                </a:extLst>
              </a:tr>
            </a:tbl>
          </a:graphicData>
        </a:graphic>
      </p:graphicFrame>
      <p:pic>
        <p:nvPicPr>
          <p:cNvPr id="5" name="Graphic 4" descr="Sun with solid fill">
            <a:extLst>
              <a:ext uri="{FF2B5EF4-FFF2-40B4-BE49-F238E27FC236}">
                <a16:creationId xmlns:a16="http://schemas.microsoft.com/office/drawing/2014/main" id="{D3A62B95-CB45-7487-3750-6F4FDF85D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9290" y="1912307"/>
            <a:ext cx="560615" cy="560615"/>
          </a:xfrm>
          <a:prstGeom prst="rect">
            <a:avLst/>
          </a:prstGeom>
        </p:spPr>
      </p:pic>
      <p:pic>
        <p:nvPicPr>
          <p:cNvPr id="6" name="Graphic 5" descr="Sun with solid fill">
            <a:extLst>
              <a:ext uri="{FF2B5EF4-FFF2-40B4-BE49-F238E27FC236}">
                <a16:creationId xmlns:a16="http://schemas.microsoft.com/office/drawing/2014/main" id="{5847CBCD-710B-36ED-1EB9-FE9C8587A6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3675" y="1909510"/>
            <a:ext cx="560615" cy="560615"/>
          </a:xfrm>
          <a:prstGeom prst="rect">
            <a:avLst/>
          </a:prstGeom>
        </p:spPr>
      </p:pic>
      <p:pic>
        <p:nvPicPr>
          <p:cNvPr id="7" name="Graphic 6" descr="Bank with solid fill">
            <a:extLst>
              <a:ext uri="{FF2B5EF4-FFF2-40B4-BE49-F238E27FC236}">
                <a16:creationId xmlns:a16="http://schemas.microsoft.com/office/drawing/2014/main" id="{07B28392-4128-07D8-19D9-B1C9C47B7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6800" y="1992085"/>
            <a:ext cx="492579" cy="397330"/>
          </a:xfrm>
          <a:prstGeom prst="rect">
            <a:avLst/>
          </a:prstGeom>
        </p:spPr>
      </p:pic>
      <p:pic>
        <p:nvPicPr>
          <p:cNvPr id="8" name="Graphic 7" descr="Bank with solid fill">
            <a:extLst>
              <a:ext uri="{FF2B5EF4-FFF2-40B4-BE49-F238E27FC236}">
                <a16:creationId xmlns:a16="http://schemas.microsoft.com/office/drawing/2014/main" id="{CBCE9617-B7F3-3FEC-B01C-2C0538E73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728" y="1992084"/>
            <a:ext cx="492579" cy="3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A786-82AF-7E85-3728-0966E113C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8" y="2847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Discussion: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2908-B2FE-3C31-D883-0277E98E0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808" y="1730375"/>
            <a:ext cx="10882992" cy="476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UV protection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IN" sz="2400" dirty="0"/>
              <a:t>↑ in outdoor plants, suggesting enhanced synthesis of UV protective compounds.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Dark yield </a:t>
            </a:r>
            <a:r>
              <a:rPr lang="en-IN" sz="2400" dirty="0">
                <a:sym typeface="Wingdings" panose="05000000000000000000" pitchFamily="2" charset="2"/>
              </a:rPr>
              <a:t> outside bagged, indicating better PS II recovery.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r>
              <a:rPr lang="en-IN" sz="2400" dirty="0">
                <a:sym typeface="Wingdings" panose="05000000000000000000" pitchFamily="2" charset="2"/>
              </a:rPr>
              <a:t>Light yields  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IN" sz="2400" dirty="0"/>
              <a:t>↑ greenhouse unbagged </a:t>
            </a:r>
            <a:r>
              <a:rPr lang="en-IN" sz="2400" dirty="0">
                <a:sym typeface="Wingdings" panose="05000000000000000000" pitchFamily="2" charset="2"/>
              </a:rPr>
              <a:t>better efficiency under light.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r>
              <a:rPr lang="en-IN" sz="2400" dirty="0">
                <a:sym typeface="Wingdings" panose="05000000000000000000" pitchFamily="2" charset="2"/>
              </a:rPr>
              <a:t>Greenhouse unbagged  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IN" sz="2400" dirty="0"/>
              <a:t>↑ </a:t>
            </a:r>
            <a:r>
              <a:rPr lang="en-IN" sz="2400" dirty="0">
                <a:sym typeface="Wingdings" panose="05000000000000000000" pitchFamily="2" charset="2"/>
              </a:rPr>
              <a:t>photosynthetic &amp; transpiration rates, indicating optimal gas exchange.</a:t>
            </a:r>
          </a:p>
          <a:p>
            <a:pPr marL="0" indent="0">
              <a:buNone/>
            </a:pPr>
            <a:endParaRPr lang="en-IN" sz="2400" dirty="0">
              <a:sym typeface="Wingdings" panose="05000000000000000000" pitchFamily="2" charset="2"/>
            </a:endParaRPr>
          </a:p>
          <a:p>
            <a:r>
              <a:rPr lang="en-IN" sz="2400" dirty="0">
                <a:sym typeface="Wingdings" panose="05000000000000000000" pitchFamily="2" charset="2"/>
              </a:rPr>
              <a:t> Outside conditions led </a:t>
            </a:r>
            <a:r>
              <a:rPr lang="en-IN" sz="2400" dirty="0"/>
              <a:t>↓ A &amp;E overall, possibly due to environmental stress.</a:t>
            </a:r>
            <a:endParaRPr lang="en-IN" sz="2400" dirty="0">
              <a:sym typeface="Wingdings" panose="05000000000000000000" pitchFamily="2" charset="2"/>
            </a:endParaRPr>
          </a:p>
          <a:p>
            <a:endParaRPr lang="en-IN" dirty="0">
              <a:sym typeface="Wingdings" panose="05000000000000000000" pitchFamily="2" charset="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89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16DE-B12A-46F1-85B5-E504A7514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Background – Light and Photosynthesis</a:t>
            </a:r>
            <a:endParaRPr lang="en-US" sz="3200" dirty="0"/>
          </a:p>
          <a:p>
            <a:endParaRPr lang="en-US" dirty="0"/>
          </a:p>
        </p:txBody>
      </p:sp>
      <p:pic>
        <p:nvPicPr>
          <p:cNvPr id="7" name="Content Placeholder 6" descr="A close up of a leaf&#10;&#10;AI-generated content may be incorrect.">
            <a:extLst>
              <a:ext uri="{FF2B5EF4-FFF2-40B4-BE49-F238E27FC236}">
                <a16:creationId xmlns:a16="http://schemas.microsoft.com/office/drawing/2014/main" id="{87FD6949-F312-3CBB-87BE-9BD72B660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699" r="5637" b="-1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8797117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BCEE-B967-C4A5-F41D-E2CE208E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446E9-21C5-6D12-7782-D774E7AD6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Outdoor conditions boost UV </a:t>
            </a:r>
            <a:r>
              <a:rPr lang="en-IN" sz="2400" dirty="0" err="1"/>
              <a:t>defense</a:t>
            </a:r>
            <a:r>
              <a:rPr lang="en-IN" sz="2400" dirty="0"/>
              <a:t> and PS II potential.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Greenhouse conditions </a:t>
            </a:r>
            <a:r>
              <a:rPr lang="en-IN" sz="2400" dirty="0" err="1"/>
              <a:t>favor</a:t>
            </a:r>
            <a:r>
              <a:rPr lang="en-IN" sz="2400" dirty="0"/>
              <a:t> higher light-phase photosynthetic performance.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Treatment &amp; environment interaction significantly affect photosynthetic function.</a:t>
            </a:r>
          </a:p>
          <a:p>
            <a:endParaRPr lang="en-IN" sz="2400" dirty="0"/>
          </a:p>
          <a:p>
            <a:r>
              <a:rPr lang="en-IN" sz="2400" dirty="0"/>
              <a:t>Greenhouse unbagged is the most </a:t>
            </a:r>
            <a:r>
              <a:rPr lang="en-IN" sz="2400" dirty="0" err="1"/>
              <a:t>favorable</a:t>
            </a:r>
            <a:r>
              <a:rPr lang="en-IN" sz="2400" dirty="0"/>
              <a:t> condition for gas exchange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84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2D459-3DB0-2269-11DF-07E06E12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3" y="-2268"/>
            <a:ext cx="10515600" cy="1325563"/>
          </a:xfrm>
        </p:spPr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B52C-D2A8-1698-3D65-54003551C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665" y="1308554"/>
            <a:ext cx="11155135" cy="55351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Bagged leaves consistently showed higher dark/light yield and PAM → indicates photoinhibition recovery under reduced light.</a:t>
            </a:r>
            <a:br>
              <a:rPr lang="en-US"/>
            </a:br>
            <a:endParaRPr lang="en-US"/>
          </a:p>
          <a:p>
            <a:r>
              <a:rPr lang="en-US">
                <a:ea typeface="+mn-lt"/>
                <a:cs typeface="+mn-lt"/>
              </a:rPr>
              <a:t>Greenhouse plants had better overall performance than outdoor → suggests filtered light reduces environmental stress.</a:t>
            </a:r>
            <a:br>
              <a:rPr lang="en-US"/>
            </a:br>
            <a:endParaRPr lang="en-US"/>
          </a:p>
          <a:p>
            <a:r>
              <a:rPr lang="en-US">
                <a:ea typeface="+mn-lt"/>
                <a:cs typeface="+mn-lt"/>
              </a:rPr>
              <a:t>CO₂ assimilation was highest in greenhouse unbagged leaves → supports the idea that moderate light boosts photosynthesis.</a:t>
            </a:r>
            <a:br>
              <a:rPr lang="en-US"/>
            </a:br>
            <a:endParaRPr lang="en-US"/>
          </a:p>
          <a:p>
            <a:r>
              <a:rPr lang="en-US">
                <a:ea typeface="+mn-lt"/>
                <a:cs typeface="+mn-lt"/>
              </a:rPr>
              <a:t>Transpiration was highest in outdoor unbagged leaves → indicates increased stomatal activity and water loss under high light/UV.</a:t>
            </a:r>
            <a:br>
              <a:rPr lang="en-US"/>
            </a:br>
            <a:endParaRPr lang="en-US"/>
          </a:p>
          <a:p>
            <a:r>
              <a:rPr lang="en-US">
                <a:ea typeface="+mn-lt"/>
                <a:cs typeface="+mn-lt"/>
              </a:rPr>
              <a:t>No strong interaction effects → suggests that bagging and location act independently, not synergistically.</a:t>
            </a:r>
            <a:endParaRPr lang="en-US"/>
          </a:p>
          <a:p>
            <a:pPr marL="0" indent="0">
              <a:buNone/>
            </a:pPr>
            <a:br>
              <a:rPr lang="en-US"/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80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1022-6B1C-8CDE-7C9C-CBD494E5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 of hypothesis: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7ED59-C3F9-1752-6C8E-2AC45B2C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latin typeface="+mj-lt"/>
                <a:ea typeface="Batang"/>
                <a:cs typeface="Arial"/>
              </a:rPr>
              <a:t>Leaves exposed to intense natural sunlight (outside, unbagged) will exhibit reduced photosynthetic efficiency due to photoinhibition, while bagged leaves and those grown under greenhouse conditions will show higher efficiency as a result of reduced light stress and increased photochemical stability.</a:t>
            </a:r>
            <a:endParaRPr lang="en-US" sz="2400" dirty="0">
              <a:latin typeface="+mj-lt"/>
              <a:ea typeface="Batang"/>
            </a:endParaRPr>
          </a:p>
          <a:p>
            <a:endParaRPr lang="en-US" dirty="0"/>
          </a:p>
          <a:p>
            <a:pPr marL="0" indent="0" algn="ctr">
              <a:buNone/>
            </a:pPr>
            <a:r>
              <a:rPr lang="en-US" sz="2400" dirty="0">
                <a:solidFill>
                  <a:srgbClr val="FF0000"/>
                </a:solidFill>
              </a:rPr>
              <a:t>Partially supported hypothesis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7792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4BEA-29A9-AB61-A85D-7DDA7BF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Methodology </a:t>
            </a:r>
            <a:r>
              <a:rPr lang="en-IN" sz="3200" dirty="0">
                <a:sym typeface="Wingdings" panose="05000000000000000000" pitchFamily="2" charset="2"/>
              </a:rPr>
              <a:t></a:t>
            </a:r>
            <a:r>
              <a:rPr lang="en-IN" sz="3200" dirty="0"/>
              <a:t> Limitations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63242-04AF-D23C-1695-4524D817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sz="2400" dirty="0"/>
              <a:t>A smaller number of plants per treatment </a:t>
            </a:r>
          </a:p>
          <a:p>
            <a:r>
              <a:rPr lang="en-IN" sz="2400" dirty="0"/>
              <a:t> No- Statistical test performed</a:t>
            </a:r>
          </a:p>
          <a:p>
            <a:r>
              <a:rPr lang="en-IN" sz="2400" dirty="0"/>
              <a:t>Short-term measurement</a:t>
            </a:r>
          </a:p>
          <a:p>
            <a:r>
              <a:rPr lang="en-IN" sz="2400" dirty="0"/>
              <a:t>Biomass </a:t>
            </a:r>
          </a:p>
          <a:p>
            <a:r>
              <a:rPr lang="en-IN" sz="2400" dirty="0"/>
              <a:t>Lack of long-term measurements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2333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8840-9E20-9E30-D088-F0957EC48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43476-207C-E2D8-3E93-CFE52D618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Picture 4" descr="A white speech bubble with words&#10;&#10;AI-generated content may be incorrect.">
            <a:extLst>
              <a:ext uri="{FF2B5EF4-FFF2-40B4-BE49-F238E27FC236}">
                <a16:creationId xmlns:a16="http://schemas.microsoft.com/office/drawing/2014/main" id="{73F80E3D-09C4-A11D-07BB-41ABEEF9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54000"/>
            <a:ext cx="12192000" cy="635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25745D-A4C9-DADE-F6E2-517F24E44B5C}"/>
              </a:ext>
            </a:extLst>
          </p:cNvPr>
          <p:cNvSpPr txBox="1"/>
          <p:nvPr/>
        </p:nvSpPr>
        <p:spPr>
          <a:xfrm>
            <a:off x="3898761" y="5416062"/>
            <a:ext cx="458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Any 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4010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 up of a plant&#10;&#10;AI-generated content may be incorrect.">
            <a:extLst>
              <a:ext uri="{FF2B5EF4-FFF2-40B4-BE49-F238E27FC236}">
                <a16:creationId xmlns:a16="http://schemas.microsoft.com/office/drawing/2014/main" id="{FECB00C7-B468-64AB-699C-0F1DEE123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231" y="-4710"/>
            <a:ext cx="89071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940740-2D8A-352F-A971-B28DF64C6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2231" y="110265"/>
            <a:ext cx="10872958" cy="1184367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cs typeface="Arial"/>
              </a:rPr>
              <a:t>Light Stress &amp; Photosynthesis</a:t>
            </a:r>
            <a:endParaRPr lang="en-US" sz="3200" dirty="0"/>
          </a:p>
          <a:p>
            <a:r>
              <a:rPr lang="en-US" sz="2400" i="1" dirty="0">
                <a:latin typeface="+mn-lt"/>
                <a:cs typeface="Arial"/>
              </a:rPr>
              <a:t>Why Light Can Help — and Hurt — Plants</a:t>
            </a:r>
            <a:endParaRPr lang="en-US" sz="2400" dirty="0">
              <a:latin typeface="+mn-lt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EFA3FA6-ED02-710A-EDAF-2C9DE4BDB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179971"/>
              </p:ext>
            </p:extLst>
          </p:nvPr>
        </p:nvGraphicFramePr>
        <p:xfrm>
          <a:off x="3303992" y="-4710"/>
          <a:ext cx="11029556" cy="7139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phic 4" descr="Bar graph with downward trend with solid fill">
            <a:extLst>
              <a:ext uri="{FF2B5EF4-FFF2-40B4-BE49-F238E27FC236}">
                <a16:creationId xmlns:a16="http://schemas.microsoft.com/office/drawing/2014/main" id="{BF38E95D-8D8E-0236-9CD5-646CD225A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8140" y="4381132"/>
            <a:ext cx="914400" cy="914400"/>
          </a:xfrm>
          <a:prstGeom prst="rect">
            <a:avLst/>
          </a:prstGeom>
        </p:spPr>
      </p:pic>
      <p:pic>
        <p:nvPicPr>
          <p:cNvPr id="6" name="Graphic 5" descr="Body builder with solid fill">
            <a:extLst>
              <a:ext uri="{FF2B5EF4-FFF2-40B4-BE49-F238E27FC236}">
                <a16:creationId xmlns:a16="http://schemas.microsoft.com/office/drawing/2014/main" id="{0E9FE8D3-B30E-B86F-1100-796934943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17380" y="43834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8271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8E8C2-6A87-617A-9AC4-12EBAF264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388" y="771526"/>
            <a:ext cx="5183188" cy="151447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Natural sunlight</a:t>
            </a:r>
            <a:r>
              <a:rPr lang="en-US" b="0" dirty="0">
                <a:cs typeface="Arial"/>
              </a:rPr>
              <a:t> has high UV → risk of light stress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F78A33-5A4D-019F-1F8E-1A976F4FFE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4536" y="2505075"/>
            <a:ext cx="4768290" cy="36845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E1A98-7091-43F9-FDB2-FC45CB98C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771526"/>
            <a:ext cx="5183188" cy="1514475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Greenhouse light</a:t>
            </a:r>
            <a:r>
              <a:rPr lang="en-US" b="0" dirty="0">
                <a:cs typeface="Arial"/>
              </a:rPr>
              <a:t> is filtered → lower stress, less UV</a:t>
            </a:r>
          </a:p>
          <a:p>
            <a:endParaRPr lang="en-US" dirty="0"/>
          </a:p>
        </p:txBody>
      </p:sp>
      <p:pic>
        <p:nvPicPr>
          <p:cNvPr id="8" name="Content Placeholder 7" descr="A greenhouse with plants and a sink&#10;&#10;AI-generated content may be incorrect.">
            <a:extLst>
              <a:ext uri="{FF2B5EF4-FFF2-40B4-BE49-F238E27FC236}">
                <a16:creationId xmlns:a16="http://schemas.microsoft.com/office/drawing/2014/main" id="{AE2E1234-CF51-36AF-DF4A-FA89235EF4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04966" y="2507582"/>
            <a:ext cx="5250422" cy="3679575"/>
          </a:xfrm>
        </p:spPr>
      </p:pic>
    </p:spTree>
    <p:extLst>
      <p:ext uri="{BB962C8B-B14F-4D97-AF65-F5344CB8AC3E}">
        <p14:creationId xmlns:p14="http://schemas.microsoft.com/office/powerpoint/2010/main" val="68973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39377-4E2D-FF86-3257-7DA75004C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US" sz="3700" b="1">
                <a:cs typeface="Arial"/>
              </a:rPr>
              <a:t>Light Exclusion &amp; Leaf Adaptation</a:t>
            </a:r>
            <a:endParaRPr lang="en-US" sz="3700"/>
          </a:p>
          <a:p>
            <a:pPr algn="ctr"/>
            <a:r>
              <a:rPr lang="en-US" sz="3700" i="1">
                <a:cs typeface="Arial"/>
              </a:rPr>
              <a:t>What Happens When a Leaf Is Shaded?</a:t>
            </a:r>
            <a:endParaRPr lang="en-US" sz="370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9D23735-6CE8-1FC6-F24C-DEC1424B0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668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83566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CF272-447C-8265-7660-4F9E19A2D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76" y="429252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cs typeface="Arial"/>
              </a:rPr>
              <a:t>Literature Gap</a:t>
            </a:r>
            <a:endParaRPr lang="en-US" sz="3200" dirty="0">
              <a:solidFill>
                <a:srgbClr val="FFFFFF"/>
              </a:solidFill>
            </a:endParaRPr>
          </a:p>
          <a:p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BBA39D23-82CD-1189-ADB6-010A89013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30766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7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touching plant">
            <a:extLst>
              <a:ext uri="{FF2B5EF4-FFF2-40B4-BE49-F238E27FC236}">
                <a16:creationId xmlns:a16="http://schemas.microsoft.com/office/drawing/2014/main" id="{E040E728-6720-8EF1-9B47-35EE1263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>
            <a:fillRect/>
          </a:stretch>
        </p:blipFill>
        <p:spPr>
          <a:xfrm>
            <a:off x="0" y="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75C868-C03A-A0D4-2F1F-4BE975B4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244" y="783771"/>
            <a:ext cx="3822189" cy="1326383"/>
          </a:xfrm>
        </p:spPr>
        <p:txBody>
          <a:bodyPr>
            <a:normAutofit/>
          </a:bodyPr>
          <a:lstStyle/>
          <a:p>
            <a:r>
              <a:rPr lang="en-US" sz="3200" dirty="0"/>
              <a:t>Research Question: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9857-1315-B924-042C-E5B5C1182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8563" y="2110154"/>
            <a:ext cx="4449305" cy="374276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>
                <a:cs typeface="Arial"/>
              </a:rPr>
              <a:t>How do environmental light conditions (greenhouse vs. outdoor) and short-term leaf shading (bagging) affect photosynthetic efficiency and gas exchange in Savoy cabbage leaves?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4499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up of bright grass blades">
            <a:extLst>
              <a:ext uri="{FF2B5EF4-FFF2-40B4-BE49-F238E27FC236}">
                <a16:creationId xmlns:a16="http://schemas.microsoft.com/office/drawing/2014/main" id="{7A0ECDF9-CB01-2C85-FB9D-FFA377E477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394" r="19201" b="2"/>
          <a:stretch>
            <a:fillRect/>
          </a:stretch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BD81D-A0B2-FF36-7743-533C50E1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951747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Hypothesis:</a:t>
            </a:r>
            <a:endParaRPr lang="en-IN" sz="3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98694-3573-89CF-A156-733968846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431897"/>
            <a:ext cx="5568696" cy="3402363"/>
          </a:xfrm>
        </p:spPr>
        <p:txBody>
          <a:bodyPr anchor="t">
            <a:normAutofit/>
          </a:bodyPr>
          <a:lstStyle/>
          <a:p>
            <a:r>
              <a:rPr lang="en-US" sz="2000" b="1" i="1" dirty="0">
                <a:ea typeface="Batang"/>
                <a:cs typeface="Arial"/>
              </a:rPr>
              <a:t>Leaves exposed to intense natural sunlight (outside, unbagged) will exhibit reduced photosynthetic efficiency due to photoinhibition, while bagged leaves and those grown under greenhouse conditions will show higher efficiency as a result of reduced light stress and increased photochemical stability.</a:t>
            </a:r>
            <a:endParaRPr lang="en-US" sz="2000" b="1" i="1" dirty="0">
              <a:ea typeface="Batang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5698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597E9-DDFC-A7B8-8856-3C90A10C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3010" y="721226"/>
            <a:ext cx="5458838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Experimental Setup</a:t>
            </a:r>
            <a:endParaRPr lang="en-US" dirty="0"/>
          </a:p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54A33F87-C3CE-5B14-48E9-050426BC6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434915"/>
              </p:ext>
            </p:extLst>
          </p:nvPr>
        </p:nvGraphicFramePr>
        <p:xfrm>
          <a:off x="5894962" y="1436914"/>
          <a:ext cx="5610401" cy="5044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6D5793-57A3-C040-45BD-59823DEB3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21640"/>
              </p:ext>
            </p:extLst>
          </p:nvPr>
        </p:nvGraphicFramePr>
        <p:xfrm>
          <a:off x="145676" y="2420470"/>
          <a:ext cx="5492136" cy="1932876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822231">
                  <a:extLst>
                    <a:ext uri="{9D8B030D-6E8A-4147-A177-3AD203B41FA5}">
                      <a16:colId xmlns:a16="http://schemas.microsoft.com/office/drawing/2014/main" val="3076884500"/>
                    </a:ext>
                  </a:extLst>
                </a:gridCol>
                <a:gridCol w="2153033">
                  <a:extLst>
                    <a:ext uri="{9D8B030D-6E8A-4147-A177-3AD203B41FA5}">
                      <a16:colId xmlns:a16="http://schemas.microsoft.com/office/drawing/2014/main" val="2999046364"/>
                    </a:ext>
                  </a:extLst>
                </a:gridCol>
                <a:gridCol w="1516872">
                  <a:extLst>
                    <a:ext uri="{9D8B030D-6E8A-4147-A177-3AD203B41FA5}">
                      <a16:colId xmlns:a16="http://schemas.microsoft.com/office/drawing/2014/main" val="3139023959"/>
                    </a:ext>
                  </a:extLst>
                </a:gridCol>
              </a:tblGrid>
              <a:tr h="644292">
                <a:tc>
                  <a:txBody>
                    <a:bodyPr/>
                    <a:lstStyle/>
                    <a:p>
                      <a:endParaRPr lang="en-US" sz="16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38121" marR="125884" marT="106247" marB="106247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GREENHOUSE</a:t>
                      </a:r>
                    </a:p>
                  </a:txBody>
                  <a:tcPr marL="138121" marR="125884" marT="106247" marB="10624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OUTSIDE</a:t>
                      </a:r>
                    </a:p>
                  </a:txBody>
                  <a:tcPr marL="138121" marR="125884" marT="106247" marB="10624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961649"/>
                  </a:ext>
                </a:extLst>
              </a:tr>
              <a:tr h="644292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BAGGED</a:t>
                      </a:r>
                    </a:p>
                  </a:txBody>
                  <a:tcPr marL="138121" marR="125884" marT="106247" marB="106247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38121" marR="125884" marT="106247" marB="1062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38121" marR="125884" marT="106247" marB="1062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267129"/>
                  </a:ext>
                </a:extLst>
              </a:tr>
              <a:tr h="644292"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UNBAGGED</a:t>
                      </a:r>
                    </a:p>
                  </a:txBody>
                  <a:tcPr marL="138121" marR="125884" marT="106247" marB="1062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38121" marR="125884" marT="106247" marB="1062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38121" marR="125884" marT="106247" marB="106247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25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664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965</Words>
  <Application>Microsoft Office PowerPoint</Application>
  <PresentationFormat>Widescreen</PresentationFormat>
  <Paragraphs>170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“Impact of Light Environment and Leaf-Level Shading on Photosynthetic Performance in Savoy Cabbage (Brassica oleracea)”  </vt:lpstr>
      <vt:lpstr>Background – Light and Photosynthesis </vt:lpstr>
      <vt:lpstr>Light Stress &amp; Photosynthesis Why Light Can Help — and Hurt — Plants</vt:lpstr>
      <vt:lpstr>PowerPoint Presentation</vt:lpstr>
      <vt:lpstr>Light Exclusion &amp; Leaf Adaptation What Happens When a Leaf Is Shaded?</vt:lpstr>
      <vt:lpstr>Literature Gap </vt:lpstr>
      <vt:lpstr>Research Question:</vt:lpstr>
      <vt:lpstr>Hypothesis:</vt:lpstr>
      <vt:lpstr>Experimental Setup </vt:lpstr>
      <vt:lpstr>Experimental Timeline Measurement Schedule (30 May – 4 June 2025)</vt:lpstr>
      <vt:lpstr>PowerPoint Presentation</vt:lpstr>
      <vt:lpstr>Measurement Parameters &amp; Devices </vt:lpstr>
      <vt:lpstr>Results:  PAM values by location and Treatment</vt:lpstr>
      <vt:lpstr>Dark Yield (Fv/Fm) by location and treatment</vt:lpstr>
      <vt:lpstr>Light yield (ΔF/Fm) by treatment and location</vt:lpstr>
      <vt:lpstr>Effects of location and bagging on photosynthetic rate</vt:lpstr>
      <vt:lpstr>Effects of location and bagging on Transpiration Rate</vt:lpstr>
      <vt:lpstr>SUMMARY TABLE</vt:lpstr>
      <vt:lpstr>Discussion:</vt:lpstr>
      <vt:lpstr>Conclusion:</vt:lpstr>
      <vt:lpstr>DISCUSSION</vt:lpstr>
      <vt:lpstr>Discussion of hypothesis:</vt:lpstr>
      <vt:lpstr>Methodology  Limitations 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“Impact of Light Environment and Leaf-Level Shading on Photosynthetic Performance in Savoy Cabbage (Brassica oleracea)”  </dc:title>
  <dc:creator>Rohith Sai</dc:creator>
  <cp:lastModifiedBy>Pranjel Kh</cp:lastModifiedBy>
  <cp:revision>2</cp:revision>
  <dcterms:created xsi:type="dcterms:W3CDTF">2025-06-06T08:32:30Z</dcterms:created>
  <dcterms:modified xsi:type="dcterms:W3CDTF">2025-12-07T20:55:45Z</dcterms:modified>
</cp:coreProperties>
</file>